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586" r:id="rId3"/>
    <p:sldId id="587" r:id="rId4"/>
    <p:sldId id="495" r:id="rId5"/>
    <p:sldId id="292" r:id="rId6"/>
    <p:sldId id="488" r:id="rId7"/>
    <p:sldId id="492" r:id="rId8"/>
    <p:sldId id="496" r:id="rId9"/>
    <p:sldId id="288" r:id="rId10"/>
    <p:sldId id="493" r:id="rId11"/>
    <p:sldId id="494" r:id="rId12"/>
    <p:sldId id="280" r:id="rId13"/>
    <p:sldId id="290" r:id="rId14"/>
    <p:sldId id="497" r:id="rId15"/>
    <p:sldId id="499" r:id="rId16"/>
    <p:sldId id="392" r:id="rId17"/>
    <p:sldId id="299" r:id="rId18"/>
    <p:sldId id="498" r:id="rId19"/>
    <p:sldId id="343" r:id="rId20"/>
    <p:sldId id="344" r:id="rId21"/>
    <p:sldId id="345" r:id="rId22"/>
    <p:sldId id="411" r:id="rId23"/>
    <p:sldId id="262" r:id="rId24"/>
    <p:sldId id="357" r:id="rId25"/>
    <p:sldId id="500" r:id="rId26"/>
    <p:sldId id="364" r:id="rId27"/>
    <p:sldId id="501" r:id="rId28"/>
    <p:sldId id="361" r:id="rId29"/>
    <p:sldId id="502" r:id="rId30"/>
    <p:sldId id="381" r:id="rId31"/>
    <p:sldId id="382" r:id="rId32"/>
    <p:sldId id="395" r:id="rId33"/>
    <p:sldId id="504" r:id="rId34"/>
    <p:sldId id="397" r:id="rId35"/>
    <p:sldId id="400" r:id="rId36"/>
    <p:sldId id="402" r:id="rId37"/>
    <p:sldId id="403" r:id="rId38"/>
    <p:sldId id="366" r:id="rId39"/>
    <p:sldId id="405" r:id="rId40"/>
    <p:sldId id="519" r:id="rId41"/>
    <p:sldId id="521" r:id="rId42"/>
    <p:sldId id="522" r:id="rId43"/>
    <p:sldId id="581" r:id="rId44"/>
    <p:sldId id="529" r:id="rId45"/>
    <p:sldId id="582" r:id="rId46"/>
    <p:sldId id="580" r:id="rId47"/>
    <p:sldId id="588" r:id="rId48"/>
    <p:sldId id="589" r:id="rId49"/>
    <p:sldId id="628" r:id="rId50"/>
    <p:sldId id="338" r:id="rId51"/>
    <p:sldId id="46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 Roshan/Sloan Kettering Institute" initials="SRKI" lastIdx="1" clrIdx="0">
    <p:extLst>
      <p:ext uri="{19B8F6BF-5375-455C-9EA6-DF929625EA0E}">
        <p15:presenceInfo xmlns:p15="http://schemas.microsoft.com/office/powerpoint/2012/main" userId="S::sharmar1@mskcc.org::e5b20570-3cdd-4afb-b7c3-fc95cfe29b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E2F0D9"/>
    <a:srgbClr val="FFF2CC"/>
    <a:srgbClr val="865C6A"/>
    <a:srgbClr val="B47F90"/>
    <a:srgbClr val="FF88EE"/>
    <a:srgbClr val="FFC000"/>
    <a:srgbClr val="5B60FF"/>
    <a:srgbClr val="FFFEAB"/>
    <a:srgbClr val="85D1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38"/>
    <p:restoredTop sz="86599"/>
  </p:normalViewPr>
  <p:slideViewPr>
    <p:cSldViewPr snapToGrid="0" snapToObjects="1">
      <p:cViewPr varScale="1">
        <p:scale>
          <a:sx n="110" d="100"/>
          <a:sy n="110" d="100"/>
        </p:scale>
        <p:origin x="632"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7EBD0-F368-D64B-885A-AD358E33AD65}" type="datetimeFigureOut">
              <a:rPr lang="en-US" smtClean="0"/>
              <a:t>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6BCDDD-A73E-4F4A-A6F5-708148C0E5B5}" type="slidenum">
              <a:rPr lang="en-US" smtClean="0"/>
              <a:t>‹#›</a:t>
            </a:fld>
            <a:endParaRPr lang="en-US"/>
          </a:p>
        </p:txBody>
      </p:sp>
    </p:spTree>
    <p:extLst>
      <p:ext uri="{BB962C8B-B14F-4D97-AF65-F5344CB8AC3E}">
        <p14:creationId xmlns:p14="http://schemas.microsoft.com/office/powerpoint/2010/main" val="1454355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6BCDDD-A73E-4F4A-A6F5-708148C0E5B5}" type="slidenum">
              <a:rPr lang="en-US" smtClean="0"/>
              <a:t>1</a:t>
            </a:fld>
            <a:endParaRPr lang="en-US"/>
          </a:p>
        </p:txBody>
      </p:sp>
    </p:spTree>
    <p:extLst>
      <p:ext uri="{BB962C8B-B14F-4D97-AF65-F5344CB8AC3E}">
        <p14:creationId xmlns:p14="http://schemas.microsoft.com/office/powerpoint/2010/main" val="1147964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6BCDDD-A73E-4F4A-A6F5-708148C0E5B5}" type="slidenum">
              <a:rPr lang="en-US" smtClean="0"/>
              <a:t>27</a:t>
            </a:fld>
            <a:endParaRPr lang="en-US"/>
          </a:p>
        </p:txBody>
      </p:sp>
    </p:spTree>
    <p:extLst>
      <p:ext uri="{BB962C8B-B14F-4D97-AF65-F5344CB8AC3E}">
        <p14:creationId xmlns:p14="http://schemas.microsoft.com/office/powerpoint/2010/main" val="1971740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6BCDDD-A73E-4F4A-A6F5-708148C0E5B5}" type="slidenum">
              <a:rPr lang="en-US" smtClean="0"/>
              <a:t>4</a:t>
            </a:fld>
            <a:endParaRPr lang="en-US"/>
          </a:p>
        </p:txBody>
      </p:sp>
    </p:spTree>
    <p:extLst>
      <p:ext uri="{BB962C8B-B14F-4D97-AF65-F5344CB8AC3E}">
        <p14:creationId xmlns:p14="http://schemas.microsoft.com/office/powerpoint/2010/main" val="4137001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6BCDDD-A73E-4F4A-A6F5-708148C0E5B5}" type="slidenum">
              <a:rPr lang="en-US" smtClean="0"/>
              <a:t>8</a:t>
            </a:fld>
            <a:endParaRPr lang="en-US"/>
          </a:p>
        </p:txBody>
      </p:sp>
    </p:spTree>
    <p:extLst>
      <p:ext uri="{BB962C8B-B14F-4D97-AF65-F5344CB8AC3E}">
        <p14:creationId xmlns:p14="http://schemas.microsoft.com/office/powerpoint/2010/main" val="19721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properties come into play because biological networks (gene or protein) are complex.</a:t>
            </a:r>
          </a:p>
        </p:txBody>
      </p:sp>
      <p:sp>
        <p:nvSpPr>
          <p:cNvPr id="4" name="Slide Number Placeholder 3"/>
          <p:cNvSpPr>
            <a:spLocks noGrp="1"/>
          </p:cNvSpPr>
          <p:nvPr>
            <p:ph type="sldNum" sz="quarter" idx="10"/>
          </p:nvPr>
        </p:nvSpPr>
        <p:spPr/>
        <p:txBody>
          <a:bodyPr/>
          <a:lstStyle/>
          <a:p>
            <a:fld id="{D040E0D5-E372-2F4E-BB23-3D5BCE0A1A20}" type="slidenum">
              <a:rPr lang="en-US" smtClean="0"/>
              <a:t>17</a:t>
            </a:fld>
            <a:endParaRPr lang="en-US"/>
          </a:p>
        </p:txBody>
      </p:sp>
    </p:spTree>
    <p:extLst>
      <p:ext uri="{BB962C8B-B14F-4D97-AF65-F5344CB8AC3E}">
        <p14:creationId xmlns:p14="http://schemas.microsoft.com/office/powerpoint/2010/main" val="1414477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6BCDDD-A73E-4F4A-A6F5-708148C0E5B5}" type="slidenum">
              <a:rPr lang="en-US" smtClean="0"/>
              <a:t>18</a:t>
            </a:fld>
            <a:endParaRPr lang="en-US"/>
          </a:p>
        </p:txBody>
      </p:sp>
    </p:spTree>
    <p:extLst>
      <p:ext uri="{BB962C8B-B14F-4D97-AF65-F5344CB8AC3E}">
        <p14:creationId xmlns:p14="http://schemas.microsoft.com/office/powerpoint/2010/main" val="4208049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properties come into play because biological networks (gene or protein) are complex.</a:t>
            </a:r>
          </a:p>
        </p:txBody>
      </p:sp>
      <p:sp>
        <p:nvSpPr>
          <p:cNvPr id="4" name="Slide Number Placeholder 3"/>
          <p:cNvSpPr>
            <a:spLocks noGrp="1"/>
          </p:cNvSpPr>
          <p:nvPr>
            <p:ph type="sldNum" sz="quarter" idx="10"/>
          </p:nvPr>
        </p:nvSpPr>
        <p:spPr/>
        <p:txBody>
          <a:bodyPr/>
          <a:lstStyle/>
          <a:p>
            <a:fld id="{D040E0D5-E372-2F4E-BB23-3D5BCE0A1A20}" type="slidenum">
              <a:rPr lang="en-US" smtClean="0"/>
              <a:t>19</a:t>
            </a:fld>
            <a:endParaRPr lang="en-US"/>
          </a:p>
        </p:txBody>
      </p:sp>
    </p:spTree>
    <p:extLst>
      <p:ext uri="{BB962C8B-B14F-4D97-AF65-F5344CB8AC3E}">
        <p14:creationId xmlns:p14="http://schemas.microsoft.com/office/powerpoint/2010/main" val="730878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properties come into play because biological networks (gene or protein) are complex.</a:t>
            </a:r>
          </a:p>
        </p:txBody>
      </p:sp>
      <p:sp>
        <p:nvSpPr>
          <p:cNvPr id="4" name="Slide Number Placeholder 3"/>
          <p:cNvSpPr>
            <a:spLocks noGrp="1"/>
          </p:cNvSpPr>
          <p:nvPr>
            <p:ph type="sldNum" sz="quarter" idx="10"/>
          </p:nvPr>
        </p:nvSpPr>
        <p:spPr/>
        <p:txBody>
          <a:bodyPr/>
          <a:lstStyle/>
          <a:p>
            <a:fld id="{D040E0D5-E372-2F4E-BB23-3D5BCE0A1A20}" type="slidenum">
              <a:rPr lang="en-US" smtClean="0"/>
              <a:t>20</a:t>
            </a:fld>
            <a:endParaRPr lang="en-US"/>
          </a:p>
        </p:txBody>
      </p:sp>
    </p:spTree>
    <p:extLst>
      <p:ext uri="{BB962C8B-B14F-4D97-AF65-F5344CB8AC3E}">
        <p14:creationId xmlns:p14="http://schemas.microsoft.com/office/powerpoint/2010/main" val="3708140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properties come into play because biological networks (gene or protein) are complex.</a:t>
            </a:r>
          </a:p>
        </p:txBody>
      </p:sp>
      <p:sp>
        <p:nvSpPr>
          <p:cNvPr id="4" name="Slide Number Placeholder 3"/>
          <p:cNvSpPr>
            <a:spLocks noGrp="1"/>
          </p:cNvSpPr>
          <p:nvPr>
            <p:ph type="sldNum" sz="quarter" idx="10"/>
          </p:nvPr>
        </p:nvSpPr>
        <p:spPr/>
        <p:txBody>
          <a:bodyPr/>
          <a:lstStyle/>
          <a:p>
            <a:fld id="{D040E0D5-E372-2F4E-BB23-3D5BCE0A1A20}" type="slidenum">
              <a:rPr lang="en-US" smtClean="0"/>
              <a:t>21</a:t>
            </a:fld>
            <a:endParaRPr lang="en-US"/>
          </a:p>
        </p:txBody>
      </p:sp>
    </p:spTree>
    <p:extLst>
      <p:ext uri="{BB962C8B-B14F-4D97-AF65-F5344CB8AC3E}">
        <p14:creationId xmlns:p14="http://schemas.microsoft.com/office/powerpoint/2010/main" val="66269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properties come into play because biological networks (gene or protein) are complex.</a:t>
            </a:r>
          </a:p>
        </p:txBody>
      </p:sp>
      <p:sp>
        <p:nvSpPr>
          <p:cNvPr id="4" name="Slide Number Placeholder 3"/>
          <p:cNvSpPr>
            <a:spLocks noGrp="1"/>
          </p:cNvSpPr>
          <p:nvPr>
            <p:ph type="sldNum" sz="quarter" idx="10"/>
          </p:nvPr>
        </p:nvSpPr>
        <p:spPr/>
        <p:txBody>
          <a:bodyPr/>
          <a:lstStyle/>
          <a:p>
            <a:fld id="{D040E0D5-E372-2F4E-BB23-3D5BCE0A1A20}" type="slidenum">
              <a:rPr lang="en-US" smtClean="0"/>
              <a:t>22</a:t>
            </a:fld>
            <a:endParaRPr lang="en-US"/>
          </a:p>
        </p:txBody>
      </p:sp>
    </p:spTree>
    <p:extLst>
      <p:ext uri="{BB962C8B-B14F-4D97-AF65-F5344CB8AC3E}">
        <p14:creationId xmlns:p14="http://schemas.microsoft.com/office/powerpoint/2010/main" val="2173450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2961F6-703D-444C-B78C-3265B0C93143}"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115901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D43C64-93C9-7440-924E-52F7388BB7E4}"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39244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F16095-0A78-FF44-B034-51C2906EADAA}"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744318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234BC-5F31-3B4A-BEF8-F71C9EA53E87}"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74508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E4D2CD-EEDE-E744-9637-7D4F806E5DCB}"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433605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DB0FB6-4BC0-7349-AA4C-F6FB8A2EE3EE}" type="datetime1">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201809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B4C830-03D2-D44F-8040-8A24F4EB9C50}" type="datetime1">
              <a:rPr lang="en-US" smtClean="0"/>
              <a:t>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723608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8619B6-6D38-544E-A172-B949C87C5C10}" type="datetime1">
              <a:rPr lang="en-US" smtClean="0"/>
              <a:t>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27946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84557-B3AA-9446-AAF9-EE8566DFFC25}" type="datetime1">
              <a:rPr lang="en-US" smtClean="0"/>
              <a:t>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204699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61D6B9-325B-244C-B4A3-5FF617BDB3F1}" type="datetime1">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902084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7376A5-143F-A64B-AED9-DFF57D60DFD9}" type="datetime1">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9527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ED0A1B-2521-B749-AACE-F1423258B541}" type="datetime1">
              <a:rPr lang="en-US" smtClean="0"/>
              <a:t>11/8/24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687A4-4E43-9F42-AA9A-FE636057E8A1}" type="slidenum">
              <a:rPr lang="en-US" smtClean="0"/>
              <a:t>‹#›</a:t>
            </a:fld>
            <a:endParaRPr lang="en-US"/>
          </a:p>
        </p:txBody>
      </p:sp>
    </p:spTree>
    <p:extLst>
      <p:ext uri="{BB962C8B-B14F-4D97-AF65-F5344CB8AC3E}">
        <p14:creationId xmlns:p14="http://schemas.microsoft.com/office/powerpoint/2010/main" val="532369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umap-learn.readthedocs.io/en/latest/how_umap_works.html" TargetMode="Externa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2434B3-AB10-74D7-FF6D-169C327E2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78" y="-209006"/>
            <a:ext cx="12806155" cy="61079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094D923-B536-5535-F2DB-E2C8B4BA15B5}"/>
              </a:ext>
            </a:extLst>
          </p:cNvPr>
          <p:cNvSpPr/>
          <p:nvPr/>
        </p:nvSpPr>
        <p:spPr>
          <a:xfrm>
            <a:off x="-95535" y="5786650"/>
            <a:ext cx="12594611" cy="118735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DE" sz="3600" dirty="0">
                <a:latin typeface="Helvetica" pitchFamily="2" charset="0"/>
              </a:rPr>
              <a:t>November 7 - 8</a:t>
            </a:r>
          </a:p>
        </p:txBody>
      </p:sp>
    </p:spTree>
    <p:extLst>
      <p:ext uri="{BB962C8B-B14F-4D97-AF65-F5344CB8AC3E}">
        <p14:creationId xmlns:p14="http://schemas.microsoft.com/office/powerpoint/2010/main" val="978627919"/>
      </p:ext>
    </p:extLst>
  </p:cSld>
  <p:clrMapOvr>
    <a:masterClrMapping/>
  </p:clrMapOvr>
  <mc:AlternateContent xmlns:mc="http://schemas.openxmlformats.org/markup-compatibility/2006" xmlns:p14="http://schemas.microsoft.com/office/powerpoint/2010/main">
    <mc:Choice Requires="p14">
      <p:transition spd="slow" p14:dur="2000" advTm="11464"/>
    </mc:Choice>
    <mc:Fallback xmlns="">
      <p:transition spd="slow" advTm="114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93675"/>
            <a:ext cx="10977563" cy="1325563"/>
          </a:xfrm>
        </p:spPr>
        <p:txBody>
          <a:bodyPr/>
          <a:lstStyle/>
          <a:p>
            <a:r>
              <a:rPr lang="en-US" dirty="0"/>
              <a:t>Dimensionality reduction, PCA</a:t>
            </a:r>
          </a:p>
        </p:txBody>
      </p:sp>
      <p:sp>
        <p:nvSpPr>
          <p:cNvPr id="5" name="Rectangle 4"/>
          <p:cNvSpPr/>
          <p:nvPr/>
        </p:nvSpPr>
        <p:spPr>
          <a:xfrm>
            <a:off x="561974" y="1131888"/>
            <a:ext cx="11630025" cy="5016758"/>
          </a:xfrm>
          <a:prstGeom prst="rect">
            <a:avLst/>
          </a:prstGeom>
        </p:spPr>
        <p:txBody>
          <a:bodyPr wrap="square">
            <a:spAutoFit/>
          </a:bodyPr>
          <a:lstStyle/>
          <a:p>
            <a:pPr marL="342900" indent="-342900" algn="just">
              <a:buFont typeface="Arial" charset="0"/>
              <a:buChar char="•"/>
            </a:pPr>
            <a:r>
              <a:rPr lang="en-US" sz="2000" dirty="0">
                <a:solidFill>
                  <a:srgbClr val="000000"/>
                </a:solidFill>
              </a:rPr>
              <a:t>PCA is a dimensionality reduction algorithm to obtain "directions of highest variances.”</a:t>
            </a:r>
          </a:p>
          <a:p>
            <a:pPr marL="342900" indent="-342900" algn="just">
              <a:buFont typeface="Arial" charset="0"/>
              <a:buChar char="•"/>
            </a:pPr>
            <a:endParaRPr lang="en-US" sz="2000" dirty="0">
              <a:solidFill>
                <a:srgbClr val="000000"/>
              </a:solidFill>
            </a:endParaRPr>
          </a:p>
          <a:p>
            <a:pPr marL="342900" indent="-342900" algn="just">
              <a:buFont typeface="Arial" charset="0"/>
              <a:buChar char="•"/>
            </a:pPr>
            <a:r>
              <a:rPr lang="en-US" sz="2000" dirty="0">
                <a:solidFill>
                  <a:srgbClr val="000000"/>
                </a:solidFill>
              </a:rPr>
              <a:t>What does dimensionality reduction mean? </a:t>
            </a:r>
          </a:p>
          <a:p>
            <a:pPr marL="800100" lvl="1" indent="-342900" algn="just">
              <a:buFont typeface="Arial" charset="0"/>
              <a:buChar char="•"/>
            </a:pPr>
            <a:r>
              <a:rPr lang="en-US" sz="2000" dirty="0">
                <a:solidFill>
                  <a:srgbClr val="000000"/>
                </a:solidFill>
              </a:rPr>
              <a:t>A typical </a:t>
            </a:r>
            <a:r>
              <a:rPr lang="en-US" sz="2000" dirty="0" err="1">
                <a:solidFill>
                  <a:srgbClr val="000000"/>
                </a:solidFill>
              </a:rPr>
              <a:t>scRNA</a:t>
            </a:r>
            <a:r>
              <a:rPr lang="en-US" sz="2000" dirty="0">
                <a:solidFill>
                  <a:srgbClr val="000000"/>
                </a:solidFill>
              </a:rPr>
              <a:t>-seq experiment measures the mRNA transcripts of all the genes (~20,000) </a:t>
            </a:r>
          </a:p>
          <a:p>
            <a:pPr marL="800100" lvl="1" indent="-342900" algn="just">
              <a:buFont typeface="Arial" charset="0"/>
              <a:buChar char="•"/>
            </a:pPr>
            <a:r>
              <a:rPr lang="en-US" sz="2000" dirty="0">
                <a:solidFill>
                  <a:srgbClr val="000000"/>
                </a:solidFill>
              </a:rPr>
              <a:t>These genes represent </a:t>
            </a:r>
            <a:r>
              <a:rPr lang="en-US" sz="2000" b="1" dirty="0">
                <a:solidFill>
                  <a:srgbClr val="000000"/>
                </a:solidFill>
              </a:rPr>
              <a:t>features</a:t>
            </a:r>
            <a:r>
              <a:rPr lang="en-US" sz="2000" dirty="0">
                <a:solidFill>
                  <a:srgbClr val="000000"/>
                </a:solidFill>
              </a:rPr>
              <a:t> or </a:t>
            </a:r>
            <a:r>
              <a:rPr lang="en-US" sz="2000" b="1" dirty="0">
                <a:solidFill>
                  <a:srgbClr val="000000"/>
                </a:solidFill>
              </a:rPr>
              <a:t>dimensions </a:t>
            </a:r>
            <a:r>
              <a:rPr lang="en-US" sz="2000" dirty="0">
                <a:solidFill>
                  <a:srgbClr val="000000"/>
                </a:solidFill>
              </a:rPr>
              <a:t>or</a:t>
            </a:r>
            <a:r>
              <a:rPr lang="en-US" sz="2000" b="1" dirty="0">
                <a:solidFill>
                  <a:srgbClr val="000000"/>
                </a:solidFill>
              </a:rPr>
              <a:t> parameters </a:t>
            </a:r>
            <a:r>
              <a:rPr lang="en-US" sz="2000" dirty="0">
                <a:solidFill>
                  <a:srgbClr val="000000"/>
                </a:solidFill>
              </a:rPr>
              <a:t>that we measure for each cell</a:t>
            </a:r>
          </a:p>
          <a:p>
            <a:pPr marL="800100" lvl="1" indent="-342900" algn="just">
              <a:buFont typeface="Arial" charset="0"/>
              <a:buChar char="•"/>
            </a:pPr>
            <a:r>
              <a:rPr lang="en-US" sz="2000" dirty="0">
                <a:solidFill>
                  <a:srgbClr val="000000"/>
                </a:solidFill>
              </a:rPr>
              <a:t>These features define the phenotype of each single cell</a:t>
            </a:r>
          </a:p>
          <a:p>
            <a:pPr marL="800100" lvl="1" indent="-342900" algn="just">
              <a:buFont typeface="Arial" charset="0"/>
              <a:buChar char="•"/>
            </a:pPr>
            <a:endParaRPr lang="en-US" sz="2000" dirty="0">
              <a:solidFill>
                <a:srgbClr val="000000"/>
              </a:solidFill>
            </a:endParaRPr>
          </a:p>
          <a:p>
            <a:pPr marL="800100" lvl="1" indent="-342900" algn="just">
              <a:buFont typeface="Arial" charset="0"/>
              <a:buChar char="•"/>
            </a:pPr>
            <a:r>
              <a:rPr lang="en-US" sz="2000" dirty="0">
                <a:solidFill>
                  <a:srgbClr val="C00000"/>
                </a:solidFill>
              </a:rPr>
              <a:t>Key: Genes and their products inside cell form </a:t>
            </a:r>
            <a:r>
              <a:rPr lang="en-US" sz="2000" b="1" i="1" dirty="0">
                <a:solidFill>
                  <a:srgbClr val="C00000"/>
                </a:solidFill>
              </a:rPr>
              <a:t>modules</a:t>
            </a:r>
            <a:r>
              <a:rPr lang="en-US" sz="2000" dirty="0">
                <a:solidFill>
                  <a:srgbClr val="C00000"/>
                </a:solidFill>
              </a:rPr>
              <a:t> =&gt; a lot of genes are co-regulated and co-related</a:t>
            </a:r>
          </a:p>
          <a:p>
            <a:pPr marL="800100" lvl="1" indent="-342900" algn="just">
              <a:buFont typeface="Arial" charset="0"/>
              <a:buChar char="•"/>
            </a:pPr>
            <a:r>
              <a:rPr lang="en-US" sz="2000" dirty="0">
                <a:solidFill>
                  <a:srgbClr val="000000"/>
                </a:solidFill>
              </a:rPr>
              <a:t>Thus, by measuring so many features from a single cell, we obtain </a:t>
            </a:r>
            <a:r>
              <a:rPr lang="en-US" sz="2000" b="1" dirty="0">
                <a:solidFill>
                  <a:srgbClr val="000000"/>
                </a:solidFill>
              </a:rPr>
              <a:t>redundant information</a:t>
            </a:r>
          </a:p>
          <a:p>
            <a:pPr marL="800100" lvl="1" indent="-342900" algn="just">
              <a:buFont typeface="Arial" charset="0"/>
              <a:buChar char="•"/>
            </a:pPr>
            <a:r>
              <a:rPr lang="en-US" sz="2000" dirty="0">
                <a:solidFill>
                  <a:srgbClr val="000000"/>
                </a:solidFill>
              </a:rPr>
              <a:t>There might be only a few key variables (possibly hidden) that are driving the underlying biological process</a:t>
            </a:r>
          </a:p>
          <a:p>
            <a:pPr marL="800100" lvl="1" indent="-342900" algn="just">
              <a:buFont typeface="Arial" charset="0"/>
              <a:buChar char="•"/>
            </a:pPr>
            <a:r>
              <a:rPr lang="en-US" sz="2000" dirty="0">
                <a:solidFill>
                  <a:srgbClr val="000000"/>
                </a:solidFill>
              </a:rPr>
              <a:t>The notion of dimensionality reduction is thus to extract those few meaningful dimensions that are reflective of the true underlying biological process</a:t>
            </a:r>
          </a:p>
          <a:p>
            <a:br>
              <a:rPr lang="en-US" sz="2000" dirty="0"/>
            </a:br>
            <a:endParaRPr lang="en-US" sz="2000" dirty="0"/>
          </a:p>
        </p:txBody>
      </p:sp>
      <p:sp>
        <p:nvSpPr>
          <p:cNvPr id="3" name="Slide Number Placeholder 2">
            <a:extLst>
              <a:ext uri="{FF2B5EF4-FFF2-40B4-BE49-F238E27FC236}">
                <a16:creationId xmlns:a16="http://schemas.microsoft.com/office/drawing/2014/main" id="{9C68043E-490C-A14C-ACBE-5DD2BC6EC2E7}"/>
              </a:ext>
            </a:extLst>
          </p:cNvPr>
          <p:cNvSpPr>
            <a:spLocks noGrp="1"/>
          </p:cNvSpPr>
          <p:nvPr>
            <p:ph type="sldNum" sz="quarter" idx="12"/>
          </p:nvPr>
        </p:nvSpPr>
        <p:spPr/>
        <p:txBody>
          <a:bodyPr/>
          <a:lstStyle/>
          <a:p>
            <a:fld id="{D59687A4-4E43-9F42-AA9A-FE636057E8A1}" type="slidenum">
              <a:rPr lang="en-US" smtClean="0"/>
              <a:t>10</a:t>
            </a:fld>
            <a:endParaRPr lang="en-US"/>
          </a:p>
        </p:txBody>
      </p:sp>
    </p:spTree>
    <p:extLst>
      <p:ext uri="{BB962C8B-B14F-4D97-AF65-F5344CB8AC3E}">
        <p14:creationId xmlns:p14="http://schemas.microsoft.com/office/powerpoint/2010/main" val="1861502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06D66A-5B7C-AD41-B1C6-43072BE26817}"/>
              </a:ext>
            </a:extLst>
          </p:cNvPr>
          <p:cNvSpPr>
            <a:spLocks noGrp="1"/>
          </p:cNvSpPr>
          <p:nvPr>
            <p:ph type="sldNum" sz="quarter" idx="12"/>
          </p:nvPr>
        </p:nvSpPr>
        <p:spPr>
          <a:xfrm>
            <a:off x="8610600" y="6356352"/>
            <a:ext cx="2743200" cy="365125"/>
          </a:xfrm>
        </p:spPr>
        <p:txBody>
          <a:bodyPr/>
          <a:lstStyle/>
          <a:p>
            <a:fld id="{D59687A4-4E43-9F42-AA9A-FE636057E8A1}" type="slidenum">
              <a:rPr lang="en-US" smtClean="0"/>
              <a:t>11</a:t>
            </a:fld>
            <a:endParaRPr lang="en-US" dirty="0"/>
          </a:p>
        </p:txBody>
      </p:sp>
      <p:grpSp>
        <p:nvGrpSpPr>
          <p:cNvPr id="18" name="Group 17">
            <a:extLst>
              <a:ext uri="{FF2B5EF4-FFF2-40B4-BE49-F238E27FC236}">
                <a16:creationId xmlns:a16="http://schemas.microsoft.com/office/drawing/2014/main" id="{0F404DD8-C38E-C74A-AE20-72224A578B61}"/>
              </a:ext>
            </a:extLst>
          </p:cNvPr>
          <p:cNvGrpSpPr/>
          <p:nvPr/>
        </p:nvGrpSpPr>
        <p:grpSpPr>
          <a:xfrm>
            <a:off x="2217135" y="1416398"/>
            <a:ext cx="5260111" cy="4070002"/>
            <a:chOff x="2999761" y="3889772"/>
            <a:chExt cx="3957638" cy="2968228"/>
          </a:xfrm>
        </p:grpSpPr>
        <p:pic>
          <p:nvPicPr>
            <p:cNvPr id="19" name="Picture 18">
              <a:extLst>
                <a:ext uri="{FF2B5EF4-FFF2-40B4-BE49-F238E27FC236}">
                  <a16:creationId xmlns:a16="http://schemas.microsoft.com/office/drawing/2014/main" id="{9A4F7647-A8A2-D042-A313-020388092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761" y="3889772"/>
              <a:ext cx="3957638" cy="2968228"/>
            </a:xfrm>
            <a:prstGeom prst="rect">
              <a:avLst/>
            </a:prstGeom>
          </p:spPr>
        </p:pic>
        <p:sp>
          <p:nvSpPr>
            <p:cNvPr id="20" name="TextBox 19">
              <a:extLst>
                <a:ext uri="{FF2B5EF4-FFF2-40B4-BE49-F238E27FC236}">
                  <a16:creationId xmlns:a16="http://schemas.microsoft.com/office/drawing/2014/main" id="{46B18AB0-72CB-FB44-9131-150E7EB71D0E}"/>
                </a:ext>
              </a:extLst>
            </p:cNvPr>
            <p:cNvSpPr txBox="1"/>
            <p:nvPr/>
          </p:nvSpPr>
          <p:spPr>
            <a:xfrm rot="20689875">
              <a:off x="5368220" y="6221258"/>
              <a:ext cx="1239708" cy="274424"/>
            </a:xfrm>
            <a:prstGeom prst="rect">
              <a:avLst/>
            </a:prstGeom>
            <a:noFill/>
          </p:spPr>
          <p:txBody>
            <a:bodyPr wrap="square" rtlCol="0">
              <a:spAutoFit/>
            </a:bodyPr>
            <a:lstStyle/>
            <a:p>
              <a:r>
                <a:rPr lang="en-US" sz="1400" dirty="0"/>
                <a:t>Gene A</a:t>
              </a:r>
            </a:p>
          </p:txBody>
        </p:sp>
        <p:sp>
          <p:nvSpPr>
            <p:cNvPr id="21" name="TextBox 20">
              <a:extLst>
                <a:ext uri="{FF2B5EF4-FFF2-40B4-BE49-F238E27FC236}">
                  <a16:creationId xmlns:a16="http://schemas.microsoft.com/office/drawing/2014/main" id="{310ABFD3-B3B5-1E43-A9D0-E3298D23B333}"/>
                </a:ext>
              </a:extLst>
            </p:cNvPr>
            <p:cNvSpPr txBox="1"/>
            <p:nvPr/>
          </p:nvSpPr>
          <p:spPr>
            <a:xfrm rot="1472894">
              <a:off x="3537925" y="6215757"/>
              <a:ext cx="1239708" cy="274424"/>
            </a:xfrm>
            <a:prstGeom prst="rect">
              <a:avLst/>
            </a:prstGeom>
            <a:noFill/>
          </p:spPr>
          <p:txBody>
            <a:bodyPr wrap="square" rtlCol="0">
              <a:spAutoFit/>
            </a:bodyPr>
            <a:lstStyle/>
            <a:p>
              <a:r>
                <a:rPr lang="en-US" sz="1400" dirty="0"/>
                <a:t>Gene B</a:t>
              </a:r>
            </a:p>
          </p:txBody>
        </p:sp>
        <p:sp>
          <p:nvSpPr>
            <p:cNvPr id="22" name="TextBox 21">
              <a:extLst>
                <a:ext uri="{FF2B5EF4-FFF2-40B4-BE49-F238E27FC236}">
                  <a16:creationId xmlns:a16="http://schemas.microsoft.com/office/drawing/2014/main" id="{A55348FA-8024-724B-B61E-8CDB5DA9A646}"/>
                </a:ext>
              </a:extLst>
            </p:cNvPr>
            <p:cNvSpPr txBox="1"/>
            <p:nvPr/>
          </p:nvSpPr>
          <p:spPr>
            <a:xfrm rot="16200000">
              <a:off x="2751932" y="4986272"/>
              <a:ext cx="1239709" cy="274129"/>
            </a:xfrm>
            <a:prstGeom prst="rect">
              <a:avLst/>
            </a:prstGeom>
            <a:noFill/>
          </p:spPr>
          <p:txBody>
            <a:bodyPr wrap="square" rtlCol="0">
              <a:spAutoFit/>
            </a:bodyPr>
            <a:lstStyle/>
            <a:p>
              <a:r>
                <a:rPr lang="en-US" sz="1400" dirty="0"/>
                <a:t>Gene C</a:t>
              </a:r>
            </a:p>
          </p:txBody>
        </p:sp>
        <p:sp>
          <p:nvSpPr>
            <p:cNvPr id="23" name="TextBox 22">
              <a:extLst>
                <a:ext uri="{FF2B5EF4-FFF2-40B4-BE49-F238E27FC236}">
                  <a16:creationId xmlns:a16="http://schemas.microsoft.com/office/drawing/2014/main" id="{53D2503A-4862-2341-BD6E-C56644B2A10B}"/>
                </a:ext>
              </a:extLst>
            </p:cNvPr>
            <p:cNvSpPr txBox="1"/>
            <p:nvPr/>
          </p:nvSpPr>
          <p:spPr>
            <a:xfrm rot="20187165">
              <a:off x="3621417" y="5148686"/>
              <a:ext cx="1955954" cy="307777"/>
            </a:xfrm>
            <a:prstGeom prst="rect">
              <a:avLst/>
            </a:prstGeom>
            <a:noFill/>
          </p:spPr>
          <p:txBody>
            <a:bodyPr wrap="square" rtlCol="0">
              <a:spAutoFit/>
            </a:bodyPr>
            <a:lstStyle/>
            <a:p>
              <a:r>
                <a:rPr lang="en-US" sz="1400" dirty="0"/>
                <a:t>Cell phenotype vector</a:t>
              </a:r>
            </a:p>
          </p:txBody>
        </p:sp>
        <p:cxnSp>
          <p:nvCxnSpPr>
            <p:cNvPr id="24" name="Straight Arrow Connector 23">
              <a:extLst>
                <a:ext uri="{FF2B5EF4-FFF2-40B4-BE49-F238E27FC236}">
                  <a16:creationId xmlns:a16="http://schemas.microsoft.com/office/drawing/2014/main" id="{5B4F96B0-1DBF-CA4B-BE0A-2780AA3663B4}"/>
                </a:ext>
              </a:extLst>
            </p:cNvPr>
            <p:cNvCxnSpPr/>
            <p:nvPr/>
          </p:nvCxnSpPr>
          <p:spPr>
            <a:xfrm flipV="1">
              <a:off x="3525675" y="4998759"/>
              <a:ext cx="2099367" cy="926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8304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1487" y="483855"/>
            <a:ext cx="5500688" cy="4616781"/>
            <a:chOff x="168705" y="1197596"/>
            <a:chExt cx="4825325" cy="3618994"/>
          </a:xfrm>
        </p:grpSpPr>
        <p:grpSp>
          <p:nvGrpSpPr>
            <p:cNvPr id="4" name="Group 3"/>
            <p:cNvGrpSpPr/>
            <p:nvPr/>
          </p:nvGrpSpPr>
          <p:grpSpPr>
            <a:xfrm>
              <a:off x="168705" y="1197596"/>
              <a:ext cx="4825325" cy="3618994"/>
              <a:chOff x="6157523" y="1247837"/>
              <a:chExt cx="4825325" cy="3618994"/>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523" y="1247837"/>
                <a:ext cx="4825325" cy="3618994"/>
              </a:xfrm>
              <a:prstGeom prst="rect">
                <a:avLst/>
              </a:prstGeom>
            </p:spPr>
          </p:pic>
          <p:sp>
            <p:nvSpPr>
              <p:cNvPr id="7" name="TextBox 6"/>
              <p:cNvSpPr txBox="1"/>
              <p:nvPr/>
            </p:nvSpPr>
            <p:spPr>
              <a:xfrm rot="20689875">
                <a:off x="9229742" y="4092829"/>
                <a:ext cx="1497205" cy="241260"/>
              </a:xfrm>
              <a:prstGeom prst="rect">
                <a:avLst/>
              </a:prstGeom>
              <a:noFill/>
            </p:spPr>
            <p:txBody>
              <a:bodyPr wrap="square" rtlCol="0">
                <a:spAutoFit/>
              </a:bodyPr>
              <a:lstStyle/>
              <a:p>
                <a:r>
                  <a:rPr lang="en-US" sz="1400" dirty="0"/>
                  <a:t>Gene A</a:t>
                </a:r>
              </a:p>
            </p:txBody>
          </p:sp>
          <p:sp>
            <p:nvSpPr>
              <p:cNvPr id="8" name="TextBox 7"/>
              <p:cNvSpPr txBox="1"/>
              <p:nvPr/>
            </p:nvSpPr>
            <p:spPr>
              <a:xfrm rot="1472894">
                <a:off x="6973639" y="4162766"/>
                <a:ext cx="1497205" cy="241260"/>
              </a:xfrm>
              <a:prstGeom prst="rect">
                <a:avLst/>
              </a:prstGeom>
              <a:noFill/>
            </p:spPr>
            <p:txBody>
              <a:bodyPr wrap="square" rtlCol="0">
                <a:spAutoFit/>
              </a:bodyPr>
              <a:lstStyle/>
              <a:p>
                <a:r>
                  <a:rPr lang="en-US" sz="1400" dirty="0"/>
                  <a:t>Gene B</a:t>
                </a:r>
              </a:p>
            </p:txBody>
          </p:sp>
          <p:sp>
            <p:nvSpPr>
              <p:cNvPr id="9" name="TextBox 8"/>
              <p:cNvSpPr txBox="1"/>
              <p:nvPr/>
            </p:nvSpPr>
            <p:spPr>
              <a:xfrm rot="16200000">
                <a:off x="5805017" y="2432914"/>
                <a:ext cx="1497205" cy="269989"/>
              </a:xfrm>
              <a:prstGeom prst="rect">
                <a:avLst/>
              </a:prstGeom>
              <a:noFill/>
            </p:spPr>
            <p:txBody>
              <a:bodyPr wrap="square" rtlCol="0">
                <a:spAutoFit/>
              </a:bodyPr>
              <a:lstStyle/>
              <a:p>
                <a:r>
                  <a:rPr lang="en-US" sz="1400" dirty="0"/>
                  <a:t>Gene C</a:t>
                </a:r>
              </a:p>
            </p:txBody>
          </p:sp>
        </p:grpSp>
        <p:sp>
          <p:nvSpPr>
            <p:cNvPr id="5" name="Freeform 4"/>
            <p:cNvSpPr/>
            <p:nvPr/>
          </p:nvSpPr>
          <p:spPr>
            <a:xfrm>
              <a:off x="2401528" y="1698170"/>
              <a:ext cx="1356556" cy="2177887"/>
            </a:xfrm>
            <a:custGeom>
              <a:avLst/>
              <a:gdLst>
                <a:gd name="connsiteX0" fmla="*/ 90464 w 1356556"/>
                <a:gd name="connsiteY0" fmla="*/ 0 h 2177887"/>
                <a:gd name="connsiteX1" fmla="*/ 20125 w 1356556"/>
                <a:gd name="connsiteY1" fmla="*/ 502418 h 2177887"/>
                <a:gd name="connsiteX2" fmla="*/ 29 w 1356556"/>
                <a:gd name="connsiteY2" fmla="*/ 1155561 h 2177887"/>
                <a:gd name="connsiteX3" fmla="*/ 20125 w 1356556"/>
                <a:gd name="connsiteY3" fmla="*/ 1627833 h 2177887"/>
                <a:gd name="connsiteX4" fmla="*/ 130657 w 1356556"/>
                <a:gd name="connsiteY4" fmla="*/ 1919236 h 2177887"/>
                <a:gd name="connsiteX5" fmla="*/ 231141 w 1356556"/>
                <a:gd name="connsiteY5" fmla="*/ 2130251 h 2177887"/>
                <a:gd name="connsiteX6" fmla="*/ 452205 w 1356556"/>
                <a:gd name="connsiteY6" fmla="*/ 2160396 h 2177887"/>
                <a:gd name="connsiteX7" fmla="*/ 753655 w 1356556"/>
                <a:gd name="connsiteY7" fmla="*/ 1909187 h 2177887"/>
                <a:gd name="connsiteX8" fmla="*/ 994816 w 1356556"/>
                <a:gd name="connsiteY8" fmla="*/ 1637882 h 2177887"/>
                <a:gd name="connsiteX9" fmla="*/ 1165638 w 1356556"/>
                <a:gd name="connsiteY9" fmla="*/ 1416818 h 2177887"/>
                <a:gd name="connsiteX10" fmla="*/ 1356556 w 1356556"/>
                <a:gd name="connsiteY10" fmla="*/ 934497 h 217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6556" h="2177887">
                  <a:moveTo>
                    <a:pt x="90464" y="0"/>
                  </a:moveTo>
                  <a:cubicBezTo>
                    <a:pt x="62830" y="154912"/>
                    <a:pt x="35197" y="309825"/>
                    <a:pt x="20125" y="502418"/>
                  </a:cubicBezTo>
                  <a:cubicBezTo>
                    <a:pt x="5052" y="695012"/>
                    <a:pt x="29" y="967992"/>
                    <a:pt x="29" y="1155561"/>
                  </a:cubicBezTo>
                  <a:cubicBezTo>
                    <a:pt x="29" y="1343130"/>
                    <a:pt x="-1646" y="1500554"/>
                    <a:pt x="20125" y="1627833"/>
                  </a:cubicBezTo>
                  <a:cubicBezTo>
                    <a:pt x="41896" y="1755112"/>
                    <a:pt x="95488" y="1835500"/>
                    <a:pt x="130657" y="1919236"/>
                  </a:cubicBezTo>
                  <a:cubicBezTo>
                    <a:pt x="165826" y="2002972"/>
                    <a:pt x="177550" y="2090058"/>
                    <a:pt x="231141" y="2130251"/>
                  </a:cubicBezTo>
                  <a:cubicBezTo>
                    <a:pt x="284732" y="2170444"/>
                    <a:pt x="365119" y="2197240"/>
                    <a:pt x="452205" y="2160396"/>
                  </a:cubicBezTo>
                  <a:cubicBezTo>
                    <a:pt x="539291" y="2123552"/>
                    <a:pt x="663220" y="1996273"/>
                    <a:pt x="753655" y="1909187"/>
                  </a:cubicBezTo>
                  <a:cubicBezTo>
                    <a:pt x="844090" y="1822101"/>
                    <a:pt x="926152" y="1719944"/>
                    <a:pt x="994816" y="1637882"/>
                  </a:cubicBezTo>
                  <a:cubicBezTo>
                    <a:pt x="1063480" y="1555821"/>
                    <a:pt x="1105348" y="1534049"/>
                    <a:pt x="1165638" y="1416818"/>
                  </a:cubicBezTo>
                  <a:cubicBezTo>
                    <a:pt x="1225928" y="1299587"/>
                    <a:pt x="1291242" y="1117042"/>
                    <a:pt x="1356556" y="934497"/>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6253967" y="706107"/>
            <a:ext cx="5371077" cy="584775"/>
          </a:xfrm>
          <a:prstGeom prst="rect">
            <a:avLst/>
          </a:prstGeom>
          <a:noFill/>
          <a:ln w="28575">
            <a:solidFill>
              <a:srgbClr val="C00000"/>
            </a:solidFill>
          </a:ln>
        </p:spPr>
        <p:txBody>
          <a:bodyPr wrap="square" rtlCol="0">
            <a:spAutoFit/>
          </a:bodyPr>
          <a:lstStyle/>
          <a:p>
            <a:r>
              <a:rPr lang="en-US" sz="1600" dirty="0"/>
              <a:t>The phenotype space is really a low-dimensional object embedded </a:t>
            </a:r>
            <a:r>
              <a:rPr lang="en-US" sz="1600"/>
              <a:t>in high-dimensions</a:t>
            </a:r>
            <a:endParaRPr lang="en-US" sz="1600" dirty="0"/>
          </a:p>
        </p:txBody>
      </p:sp>
      <p:sp>
        <p:nvSpPr>
          <p:cNvPr id="11" name="TextBox 10"/>
          <p:cNvSpPr txBox="1"/>
          <p:nvPr/>
        </p:nvSpPr>
        <p:spPr>
          <a:xfrm>
            <a:off x="236514" y="5167944"/>
            <a:ext cx="6491236" cy="1323439"/>
          </a:xfrm>
          <a:prstGeom prst="rect">
            <a:avLst/>
          </a:prstGeom>
          <a:noFill/>
          <a:ln w="28575">
            <a:solidFill>
              <a:srgbClr val="C00000"/>
            </a:solidFill>
          </a:ln>
        </p:spPr>
        <p:txBody>
          <a:bodyPr wrap="square" rtlCol="0">
            <a:spAutoFit/>
          </a:bodyPr>
          <a:lstStyle/>
          <a:p>
            <a:r>
              <a:rPr lang="en-US" sz="1600" dirty="0"/>
              <a:t>Why is that so?</a:t>
            </a:r>
          </a:p>
          <a:p>
            <a:pPr marL="285750" indent="-285750">
              <a:buFont typeface="Arial" charset="0"/>
              <a:buChar char="•"/>
            </a:pPr>
            <a:r>
              <a:rPr lang="en-US" sz="1600" dirty="0"/>
              <a:t>Co-regulation of genes results in gene modules</a:t>
            </a:r>
          </a:p>
          <a:p>
            <a:pPr marL="285750" indent="-285750">
              <a:buFont typeface="Arial" charset="0"/>
              <a:buChar char="•"/>
            </a:pPr>
            <a:r>
              <a:rPr lang="en-US" sz="1600" dirty="0"/>
              <a:t>Lots of redundancy/dependency among measured parameters</a:t>
            </a:r>
          </a:p>
          <a:p>
            <a:pPr marL="285750" indent="-285750">
              <a:buFont typeface="Arial" charset="0"/>
              <a:buChar char="•"/>
            </a:pPr>
            <a:r>
              <a:rPr lang="en-US" sz="1600" dirty="0"/>
              <a:t>Even though we measure so many parameters, few key variables (could be latent) drive the process</a:t>
            </a:r>
          </a:p>
        </p:txBody>
      </p:sp>
      <p:grpSp>
        <p:nvGrpSpPr>
          <p:cNvPr id="12" name="Group 11"/>
          <p:cNvGrpSpPr/>
          <p:nvPr/>
        </p:nvGrpSpPr>
        <p:grpSpPr>
          <a:xfrm>
            <a:off x="7632360" y="1661105"/>
            <a:ext cx="4226265" cy="4504382"/>
            <a:chOff x="6758422" y="3012037"/>
            <a:chExt cx="3281447" cy="3610293"/>
          </a:xfrm>
        </p:grpSpPr>
        <p:grpSp>
          <p:nvGrpSpPr>
            <p:cNvPr id="13" name="Group 12"/>
            <p:cNvGrpSpPr/>
            <p:nvPr/>
          </p:nvGrpSpPr>
          <p:grpSpPr>
            <a:xfrm>
              <a:off x="6758422" y="3012037"/>
              <a:ext cx="2385578" cy="3610293"/>
              <a:chOff x="7723065" y="3185327"/>
              <a:chExt cx="2385578" cy="3610293"/>
            </a:xfrm>
          </p:grpSpPr>
          <p:pic>
            <p:nvPicPr>
              <p:cNvPr id="15" name="Picture 14"/>
              <p:cNvPicPr>
                <a:picLocks noChangeAspect="1"/>
              </p:cNvPicPr>
              <p:nvPr/>
            </p:nvPicPr>
            <p:blipFill rotWithShape="1">
              <a:blip r:embed="rId3"/>
              <a:srcRect t="4029"/>
              <a:stretch/>
            </p:blipFill>
            <p:spPr>
              <a:xfrm>
                <a:off x="7723065" y="3425776"/>
                <a:ext cx="2385578" cy="3369844"/>
              </a:xfrm>
              <a:prstGeom prst="rect">
                <a:avLst/>
              </a:prstGeom>
            </p:spPr>
          </p:pic>
          <p:sp>
            <p:nvSpPr>
              <p:cNvPr id="16" name="Rectangle 15"/>
              <p:cNvSpPr/>
              <p:nvPr/>
            </p:nvSpPr>
            <p:spPr>
              <a:xfrm>
                <a:off x="7723065" y="3185327"/>
                <a:ext cx="335713" cy="321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6984153" y="3029761"/>
              <a:ext cx="3055716" cy="276999"/>
            </a:xfrm>
            <a:prstGeom prst="rect">
              <a:avLst/>
            </a:prstGeom>
            <a:noFill/>
          </p:spPr>
          <p:txBody>
            <a:bodyPr wrap="square" rtlCol="0">
              <a:spAutoFit/>
            </a:bodyPr>
            <a:lstStyle/>
            <a:p>
              <a:r>
                <a:rPr lang="en-US" sz="1200" dirty="0"/>
                <a:t>Gene-gene network in </a:t>
              </a:r>
              <a:r>
                <a:rPr lang="en-US" sz="1200" i="1" dirty="0"/>
                <a:t>E. coli</a:t>
              </a:r>
            </a:p>
          </p:txBody>
        </p:sp>
      </p:grpSp>
      <p:sp>
        <p:nvSpPr>
          <p:cNvPr id="17" name="TextBox 16"/>
          <p:cNvSpPr txBox="1"/>
          <p:nvPr/>
        </p:nvSpPr>
        <p:spPr>
          <a:xfrm>
            <a:off x="10629707" y="5995624"/>
            <a:ext cx="1959427" cy="276999"/>
          </a:xfrm>
          <a:prstGeom prst="rect">
            <a:avLst/>
          </a:prstGeom>
          <a:noFill/>
        </p:spPr>
        <p:txBody>
          <a:bodyPr wrap="square" rtlCol="0">
            <a:spAutoFit/>
          </a:bodyPr>
          <a:lstStyle/>
          <a:p>
            <a:r>
              <a:rPr lang="en-US" sz="1200" dirty="0" err="1"/>
              <a:t>Marchbach</a:t>
            </a:r>
            <a:r>
              <a:rPr lang="en-US" sz="1200" dirty="0"/>
              <a:t> et. al. 2011</a:t>
            </a:r>
          </a:p>
        </p:txBody>
      </p:sp>
      <p:sp>
        <p:nvSpPr>
          <p:cNvPr id="2" name="Slide Number Placeholder 1">
            <a:extLst>
              <a:ext uri="{FF2B5EF4-FFF2-40B4-BE49-F238E27FC236}">
                <a16:creationId xmlns:a16="http://schemas.microsoft.com/office/drawing/2014/main" id="{4A06D66A-5B7C-AD41-B1C6-43072BE26817}"/>
              </a:ext>
            </a:extLst>
          </p:cNvPr>
          <p:cNvSpPr>
            <a:spLocks noGrp="1"/>
          </p:cNvSpPr>
          <p:nvPr>
            <p:ph type="sldNum" sz="quarter" idx="12"/>
          </p:nvPr>
        </p:nvSpPr>
        <p:spPr>
          <a:xfrm>
            <a:off x="8610600" y="6356352"/>
            <a:ext cx="2743200" cy="365125"/>
          </a:xfrm>
        </p:spPr>
        <p:txBody>
          <a:bodyPr/>
          <a:lstStyle/>
          <a:p>
            <a:fld id="{D59687A4-4E43-9F42-AA9A-FE636057E8A1}" type="slidenum">
              <a:rPr lang="en-US" smtClean="0"/>
              <a:t>12</a:t>
            </a:fld>
            <a:endParaRPr lang="en-US" dirty="0"/>
          </a:p>
        </p:txBody>
      </p:sp>
    </p:spTree>
    <p:extLst>
      <p:ext uri="{BB962C8B-B14F-4D97-AF65-F5344CB8AC3E}">
        <p14:creationId xmlns:p14="http://schemas.microsoft.com/office/powerpoint/2010/main" val="149641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93675"/>
            <a:ext cx="10977563" cy="1325563"/>
          </a:xfrm>
        </p:spPr>
        <p:txBody>
          <a:bodyPr/>
          <a:lstStyle/>
          <a:p>
            <a:r>
              <a:rPr lang="en-US" dirty="0"/>
              <a:t>Dimensionality reduction, PCA</a:t>
            </a:r>
          </a:p>
        </p:txBody>
      </p:sp>
      <p:sp>
        <p:nvSpPr>
          <p:cNvPr id="5" name="Rectangle 4"/>
          <p:cNvSpPr/>
          <p:nvPr/>
        </p:nvSpPr>
        <p:spPr>
          <a:xfrm>
            <a:off x="561974" y="1131888"/>
            <a:ext cx="11630025" cy="3477875"/>
          </a:xfrm>
          <a:prstGeom prst="rect">
            <a:avLst/>
          </a:prstGeom>
        </p:spPr>
        <p:txBody>
          <a:bodyPr wrap="square">
            <a:spAutoFit/>
          </a:bodyPr>
          <a:lstStyle/>
          <a:p>
            <a:pPr marL="342900" indent="-342900" algn="just">
              <a:buFont typeface="Arial" charset="0"/>
              <a:buChar char="•"/>
            </a:pPr>
            <a:r>
              <a:rPr lang="en-US" sz="2000" dirty="0">
                <a:solidFill>
                  <a:srgbClr val="000000"/>
                </a:solidFill>
              </a:rPr>
              <a:t>How does PCA work?</a:t>
            </a:r>
          </a:p>
          <a:p>
            <a:pPr marL="342900" indent="-342900" algn="just">
              <a:buFont typeface="Arial" charset="0"/>
              <a:buChar char="•"/>
            </a:pPr>
            <a:endParaRPr lang="en-US" sz="2000" dirty="0">
              <a:solidFill>
                <a:srgbClr val="000000"/>
              </a:solidFill>
            </a:endParaRPr>
          </a:p>
          <a:p>
            <a:pPr marL="800100" lvl="1" indent="-342900" algn="just">
              <a:buFont typeface="Arial" charset="0"/>
              <a:buChar char="•"/>
            </a:pPr>
            <a:r>
              <a:rPr lang="en-US" sz="2000" dirty="0"/>
              <a:t>PCA operates by computing the </a:t>
            </a:r>
            <a:r>
              <a:rPr lang="en-US" sz="2000" b="1" dirty="0"/>
              <a:t>eigenvectors</a:t>
            </a:r>
            <a:r>
              <a:rPr lang="en-US" sz="2000" dirty="0"/>
              <a:t> of the </a:t>
            </a:r>
            <a:r>
              <a:rPr lang="en-US" sz="2000" b="1" dirty="0"/>
              <a:t>co-variance matrix of the data</a:t>
            </a:r>
            <a:endParaRPr lang="en-US" sz="2000" dirty="0"/>
          </a:p>
          <a:p>
            <a:pPr marL="800100" lvl="1" indent="-342900" algn="just">
              <a:buFont typeface="Arial" charset="0"/>
              <a:buChar char="•"/>
            </a:pPr>
            <a:r>
              <a:rPr lang="en-US" sz="2000" dirty="0"/>
              <a:t>Because it looks at the co-variance matrix of the data, the eigenvectors are associated with directions of highest variance in the data </a:t>
            </a:r>
          </a:p>
          <a:p>
            <a:pPr marL="800100" lvl="1" indent="-342900" algn="just">
              <a:buFont typeface="Arial" charset="0"/>
              <a:buChar char="•"/>
            </a:pPr>
            <a:r>
              <a:rPr lang="en-US" sz="2000" dirty="0"/>
              <a:t>The amount of variance explained is proportional to the associated </a:t>
            </a:r>
            <a:r>
              <a:rPr lang="en-US" sz="2000" dirty="0" err="1"/>
              <a:t>eigen</a:t>
            </a:r>
            <a:r>
              <a:rPr lang="en-US" sz="2000" dirty="0"/>
              <a:t>-value</a:t>
            </a:r>
            <a:endParaRPr lang="en-US" sz="2000" dirty="0">
              <a:solidFill>
                <a:srgbClr val="000000"/>
              </a:solidFill>
            </a:endParaRPr>
          </a:p>
          <a:p>
            <a:pPr marL="800100" lvl="1" indent="-342900" algn="just">
              <a:buFont typeface="Arial" charset="0"/>
              <a:buChar char="•"/>
            </a:pPr>
            <a:endParaRPr lang="en-US" sz="2000" dirty="0">
              <a:solidFill>
                <a:srgbClr val="000000"/>
              </a:solidFill>
            </a:endParaRPr>
          </a:p>
          <a:p>
            <a:pPr marL="800100" lvl="1" indent="-342900" algn="just">
              <a:buFont typeface="Arial" charset="0"/>
              <a:buChar char="•"/>
            </a:pPr>
            <a:endParaRPr lang="en-US" sz="2000" dirty="0">
              <a:solidFill>
                <a:srgbClr val="000000"/>
              </a:solidFill>
            </a:endParaRPr>
          </a:p>
          <a:p>
            <a:pPr marL="800100" lvl="1" indent="-342900" algn="just">
              <a:buFont typeface="Arial" charset="0"/>
              <a:buChar char="•"/>
            </a:pPr>
            <a:endParaRPr lang="en-US" sz="2000" dirty="0">
              <a:solidFill>
                <a:srgbClr val="000000"/>
              </a:solidFill>
            </a:endParaRPr>
          </a:p>
          <a:p>
            <a:br>
              <a:rPr lang="en-US" sz="2000" dirty="0"/>
            </a:br>
            <a:endParaRPr lang="en-US" sz="2000" dirty="0"/>
          </a:p>
        </p:txBody>
      </p:sp>
      <p:sp>
        <p:nvSpPr>
          <p:cNvPr id="4" name="Slide Number Placeholder 3">
            <a:extLst>
              <a:ext uri="{FF2B5EF4-FFF2-40B4-BE49-F238E27FC236}">
                <a16:creationId xmlns:a16="http://schemas.microsoft.com/office/drawing/2014/main" id="{65ED5A40-1295-6448-A4A9-7C4A3C039638}"/>
              </a:ext>
            </a:extLst>
          </p:cNvPr>
          <p:cNvSpPr>
            <a:spLocks noGrp="1"/>
          </p:cNvSpPr>
          <p:nvPr>
            <p:ph type="sldNum" sz="quarter" idx="12"/>
          </p:nvPr>
        </p:nvSpPr>
        <p:spPr/>
        <p:txBody>
          <a:bodyPr/>
          <a:lstStyle/>
          <a:p>
            <a:fld id="{D59687A4-4E43-9F42-AA9A-FE636057E8A1}" type="slidenum">
              <a:rPr lang="en-US" smtClean="0"/>
              <a:t>13</a:t>
            </a:fld>
            <a:endParaRPr lang="en-US"/>
          </a:p>
        </p:txBody>
      </p:sp>
      <p:pic>
        <p:nvPicPr>
          <p:cNvPr id="8" name="Picture 2">
            <a:extLst>
              <a:ext uri="{FF2B5EF4-FFF2-40B4-BE49-F238E27FC236}">
                <a16:creationId xmlns:a16="http://schemas.microsoft.com/office/drawing/2014/main" id="{3E5B453C-1F91-2341-AED0-E2CCE06E8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984" y="3289353"/>
            <a:ext cx="7106816" cy="28186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6B86C3-4673-AE4C-90E4-81E62858F488}"/>
              </a:ext>
            </a:extLst>
          </p:cNvPr>
          <p:cNvSpPr txBox="1"/>
          <p:nvPr/>
        </p:nvSpPr>
        <p:spPr>
          <a:xfrm>
            <a:off x="246774" y="6397896"/>
            <a:ext cx="6130212" cy="215444"/>
          </a:xfrm>
          <a:prstGeom prst="rect">
            <a:avLst/>
          </a:prstGeom>
          <a:noFill/>
        </p:spPr>
        <p:txBody>
          <a:bodyPr wrap="square">
            <a:spAutoFit/>
          </a:bodyPr>
          <a:lstStyle/>
          <a:p>
            <a:r>
              <a:rPr lang="en-US" sz="800" dirty="0"/>
              <a:t>http://</a:t>
            </a:r>
            <a:r>
              <a:rPr lang="en-US" sz="800" dirty="0" err="1"/>
              <a:t>www.nlpca.org</a:t>
            </a:r>
            <a:r>
              <a:rPr lang="en-US" sz="800" dirty="0"/>
              <a:t>/</a:t>
            </a:r>
            <a:r>
              <a:rPr lang="en-US" sz="800" dirty="0" err="1"/>
              <a:t>pca_principal_component_analysis.html</a:t>
            </a:r>
            <a:endParaRPr lang="en-US" sz="800" dirty="0"/>
          </a:p>
        </p:txBody>
      </p:sp>
    </p:spTree>
    <p:extLst>
      <p:ext uri="{BB962C8B-B14F-4D97-AF65-F5344CB8AC3E}">
        <p14:creationId xmlns:p14="http://schemas.microsoft.com/office/powerpoint/2010/main" val="57471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93675"/>
            <a:ext cx="10977563" cy="1325563"/>
          </a:xfrm>
        </p:spPr>
        <p:txBody>
          <a:bodyPr/>
          <a:lstStyle/>
          <a:p>
            <a:r>
              <a:rPr lang="en-US" dirty="0"/>
              <a:t>Dimensionality reduction, PCA</a:t>
            </a:r>
          </a:p>
        </p:txBody>
      </p:sp>
      <p:sp>
        <p:nvSpPr>
          <p:cNvPr id="4" name="Slide Number Placeholder 3">
            <a:extLst>
              <a:ext uri="{FF2B5EF4-FFF2-40B4-BE49-F238E27FC236}">
                <a16:creationId xmlns:a16="http://schemas.microsoft.com/office/drawing/2014/main" id="{65ED5A40-1295-6448-A4A9-7C4A3C039638}"/>
              </a:ext>
            </a:extLst>
          </p:cNvPr>
          <p:cNvSpPr>
            <a:spLocks noGrp="1"/>
          </p:cNvSpPr>
          <p:nvPr>
            <p:ph type="sldNum" sz="quarter" idx="12"/>
          </p:nvPr>
        </p:nvSpPr>
        <p:spPr/>
        <p:txBody>
          <a:bodyPr/>
          <a:lstStyle/>
          <a:p>
            <a:fld id="{D59687A4-4E43-9F42-AA9A-FE636057E8A1}" type="slidenum">
              <a:rPr lang="en-US" smtClean="0"/>
              <a:t>14</a:t>
            </a:fld>
            <a:endParaRPr lang="en-US"/>
          </a:p>
        </p:txBody>
      </p:sp>
      <p:pic>
        <p:nvPicPr>
          <p:cNvPr id="7" name="Picture 6">
            <a:extLst>
              <a:ext uri="{FF2B5EF4-FFF2-40B4-BE49-F238E27FC236}">
                <a16:creationId xmlns:a16="http://schemas.microsoft.com/office/drawing/2014/main" id="{38AD9BB3-25DA-FD42-B0D9-2FB0648D6C38}"/>
              </a:ext>
            </a:extLst>
          </p:cNvPr>
          <p:cNvPicPr>
            <a:picLocks noChangeAspect="1"/>
          </p:cNvPicPr>
          <p:nvPr/>
        </p:nvPicPr>
        <p:blipFill>
          <a:blip r:embed="rId2"/>
          <a:stretch>
            <a:fillRect/>
          </a:stretch>
        </p:blipFill>
        <p:spPr>
          <a:xfrm>
            <a:off x="485042" y="1131888"/>
            <a:ext cx="6438900" cy="520700"/>
          </a:xfrm>
          <a:prstGeom prst="rect">
            <a:avLst/>
          </a:prstGeom>
        </p:spPr>
      </p:pic>
      <p:pic>
        <p:nvPicPr>
          <p:cNvPr id="3" name="Picture 2">
            <a:extLst>
              <a:ext uri="{FF2B5EF4-FFF2-40B4-BE49-F238E27FC236}">
                <a16:creationId xmlns:a16="http://schemas.microsoft.com/office/drawing/2014/main" id="{4AE5A110-E21F-634F-B441-2B3F84A3CDA5}"/>
              </a:ext>
            </a:extLst>
          </p:cNvPr>
          <p:cNvPicPr>
            <a:picLocks noChangeAspect="1"/>
          </p:cNvPicPr>
          <p:nvPr/>
        </p:nvPicPr>
        <p:blipFill>
          <a:blip r:embed="rId3"/>
          <a:stretch>
            <a:fillRect/>
          </a:stretch>
        </p:blipFill>
        <p:spPr>
          <a:xfrm>
            <a:off x="527245" y="1848252"/>
            <a:ext cx="10136066" cy="2516189"/>
          </a:xfrm>
          <a:prstGeom prst="rect">
            <a:avLst/>
          </a:prstGeom>
        </p:spPr>
      </p:pic>
      <p:sp>
        <p:nvSpPr>
          <p:cNvPr id="9" name="Rectangle 8">
            <a:extLst>
              <a:ext uri="{FF2B5EF4-FFF2-40B4-BE49-F238E27FC236}">
                <a16:creationId xmlns:a16="http://schemas.microsoft.com/office/drawing/2014/main" id="{B4CE35F2-795D-554D-B7FB-1DDAFB9DA376}"/>
              </a:ext>
            </a:extLst>
          </p:cNvPr>
          <p:cNvSpPr/>
          <p:nvPr/>
        </p:nvSpPr>
        <p:spPr>
          <a:xfrm>
            <a:off x="1385373" y="3672774"/>
            <a:ext cx="990042" cy="364654"/>
          </a:xfrm>
          <a:prstGeom prst="rect">
            <a:avLst/>
          </a:prstGeom>
          <a:solidFill>
            <a:srgbClr val="FF88EE">
              <a:alpha val="308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1C7A8B1-EB43-5744-B6FA-D38E64119637}"/>
              </a:ext>
            </a:extLst>
          </p:cNvPr>
          <p:cNvSpPr/>
          <p:nvPr/>
        </p:nvSpPr>
        <p:spPr>
          <a:xfrm>
            <a:off x="2703727" y="3462715"/>
            <a:ext cx="622958" cy="258743"/>
          </a:xfrm>
          <a:prstGeom prst="rect">
            <a:avLst/>
          </a:prstGeom>
          <a:solidFill>
            <a:srgbClr val="FF88EE">
              <a:alpha val="308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8948BBC-DCCE-D94E-B835-E97C71998310}"/>
              </a:ext>
            </a:extLst>
          </p:cNvPr>
          <p:cNvPicPr>
            <a:picLocks noChangeAspect="1"/>
          </p:cNvPicPr>
          <p:nvPr/>
        </p:nvPicPr>
        <p:blipFill>
          <a:blip r:embed="rId4"/>
          <a:stretch>
            <a:fillRect/>
          </a:stretch>
        </p:blipFill>
        <p:spPr>
          <a:xfrm>
            <a:off x="6394562" y="1651080"/>
            <a:ext cx="5421200" cy="4043387"/>
          </a:xfrm>
          <a:prstGeom prst="rect">
            <a:avLst/>
          </a:prstGeom>
          <a:ln>
            <a:solidFill>
              <a:schemeClr val="tx1"/>
            </a:solidFill>
          </a:ln>
        </p:spPr>
      </p:pic>
      <p:pic>
        <p:nvPicPr>
          <p:cNvPr id="6" name="Picture 5">
            <a:extLst>
              <a:ext uri="{FF2B5EF4-FFF2-40B4-BE49-F238E27FC236}">
                <a16:creationId xmlns:a16="http://schemas.microsoft.com/office/drawing/2014/main" id="{DCA17989-3623-1248-8225-532D58EC8E93}"/>
              </a:ext>
            </a:extLst>
          </p:cNvPr>
          <p:cNvPicPr>
            <a:picLocks noChangeAspect="1"/>
          </p:cNvPicPr>
          <p:nvPr/>
        </p:nvPicPr>
        <p:blipFill>
          <a:blip r:embed="rId5"/>
          <a:stretch>
            <a:fillRect/>
          </a:stretch>
        </p:blipFill>
        <p:spPr>
          <a:xfrm>
            <a:off x="485042" y="4422874"/>
            <a:ext cx="5312397" cy="1245437"/>
          </a:xfrm>
          <a:prstGeom prst="rect">
            <a:avLst/>
          </a:prstGeom>
        </p:spPr>
      </p:pic>
      <p:pic>
        <p:nvPicPr>
          <p:cNvPr id="13" name="Picture 12">
            <a:extLst>
              <a:ext uri="{FF2B5EF4-FFF2-40B4-BE49-F238E27FC236}">
                <a16:creationId xmlns:a16="http://schemas.microsoft.com/office/drawing/2014/main" id="{38FDA8C1-9151-8545-B10C-F16F7699DA27}"/>
              </a:ext>
            </a:extLst>
          </p:cNvPr>
          <p:cNvPicPr>
            <a:picLocks noChangeAspect="1"/>
          </p:cNvPicPr>
          <p:nvPr/>
        </p:nvPicPr>
        <p:blipFill>
          <a:blip r:embed="rId6"/>
          <a:stretch>
            <a:fillRect/>
          </a:stretch>
        </p:blipFill>
        <p:spPr>
          <a:xfrm>
            <a:off x="527245" y="5679708"/>
            <a:ext cx="4905742" cy="518297"/>
          </a:xfrm>
          <a:prstGeom prst="rect">
            <a:avLst/>
          </a:prstGeom>
        </p:spPr>
      </p:pic>
    </p:spTree>
    <p:extLst>
      <p:ext uri="{BB962C8B-B14F-4D97-AF65-F5344CB8AC3E}">
        <p14:creationId xmlns:p14="http://schemas.microsoft.com/office/powerpoint/2010/main" val="205522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93675"/>
            <a:ext cx="10977563" cy="1325563"/>
          </a:xfrm>
        </p:spPr>
        <p:txBody>
          <a:bodyPr/>
          <a:lstStyle/>
          <a:p>
            <a:r>
              <a:rPr lang="en-US" dirty="0"/>
              <a:t>Dimensionality reduction, PCA</a:t>
            </a:r>
          </a:p>
        </p:txBody>
      </p:sp>
      <p:sp>
        <p:nvSpPr>
          <p:cNvPr id="4" name="Slide Number Placeholder 3">
            <a:extLst>
              <a:ext uri="{FF2B5EF4-FFF2-40B4-BE49-F238E27FC236}">
                <a16:creationId xmlns:a16="http://schemas.microsoft.com/office/drawing/2014/main" id="{65ED5A40-1295-6448-A4A9-7C4A3C039638}"/>
              </a:ext>
            </a:extLst>
          </p:cNvPr>
          <p:cNvSpPr>
            <a:spLocks noGrp="1"/>
          </p:cNvSpPr>
          <p:nvPr>
            <p:ph type="sldNum" sz="quarter" idx="12"/>
          </p:nvPr>
        </p:nvSpPr>
        <p:spPr/>
        <p:txBody>
          <a:bodyPr/>
          <a:lstStyle/>
          <a:p>
            <a:fld id="{D59687A4-4E43-9F42-AA9A-FE636057E8A1}" type="slidenum">
              <a:rPr lang="en-US" smtClean="0"/>
              <a:t>15</a:t>
            </a:fld>
            <a:endParaRPr lang="en-US"/>
          </a:p>
        </p:txBody>
      </p:sp>
      <p:pic>
        <p:nvPicPr>
          <p:cNvPr id="12" name="Picture 11">
            <a:extLst>
              <a:ext uri="{FF2B5EF4-FFF2-40B4-BE49-F238E27FC236}">
                <a16:creationId xmlns:a16="http://schemas.microsoft.com/office/drawing/2014/main" id="{6F74D43B-09E9-1147-8279-25D23BBC83A2}"/>
              </a:ext>
            </a:extLst>
          </p:cNvPr>
          <p:cNvPicPr>
            <a:picLocks noChangeAspect="1"/>
          </p:cNvPicPr>
          <p:nvPr/>
        </p:nvPicPr>
        <p:blipFill>
          <a:blip r:embed="rId2"/>
          <a:stretch>
            <a:fillRect/>
          </a:stretch>
        </p:blipFill>
        <p:spPr>
          <a:xfrm>
            <a:off x="134215" y="1539109"/>
            <a:ext cx="7138000" cy="3779782"/>
          </a:xfrm>
          <a:prstGeom prst="rect">
            <a:avLst/>
          </a:prstGeom>
        </p:spPr>
      </p:pic>
      <p:sp>
        <p:nvSpPr>
          <p:cNvPr id="15" name="TextBox 14">
            <a:extLst>
              <a:ext uri="{FF2B5EF4-FFF2-40B4-BE49-F238E27FC236}">
                <a16:creationId xmlns:a16="http://schemas.microsoft.com/office/drawing/2014/main" id="{3DE08371-5EEC-B540-9A69-379F7552307B}"/>
              </a:ext>
            </a:extLst>
          </p:cNvPr>
          <p:cNvSpPr txBox="1"/>
          <p:nvPr/>
        </p:nvSpPr>
        <p:spPr>
          <a:xfrm>
            <a:off x="7449415" y="1001038"/>
            <a:ext cx="4667634" cy="5355312"/>
          </a:xfrm>
          <a:prstGeom prst="rect">
            <a:avLst/>
          </a:prstGeom>
          <a:noFill/>
          <a:ln w="28575">
            <a:solidFill>
              <a:schemeClr val="accent2"/>
            </a:solidFill>
          </a:ln>
        </p:spPr>
        <p:txBody>
          <a:bodyPr wrap="square" rtlCol="0">
            <a:spAutoFit/>
          </a:bodyPr>
          <a:lstStyle/>
          <a:p>
            <a:pPr marL="285750" indent="-285750">
              <a:buFontTx/>
              <a:buChar char="-"/>
            </a:pPr>
            <a:r>
              <a:rPr lang="en-US" dirty="0"/>
              <a:t>Can visualize data using the PCA, but still have 30 dimensions. </a:t>
            </a:r>
          </a:p>
          <a:p>
            <a:pPr marL="285750" indent="-285750">
              <a:buFontTx/>
              <a:buChar char="-"/>
            </a:pPr>
            <a:r>
              <a:rPr lang="en-US" dirty="0"/>
              <a:t>Moreover, PCA is a linear method and does not capture non-linear gene-gene relationships. </a:t>
            </a:r>
          </a:p>
          <a:p>
            <a:endParaRPr lang="en-US" dirty="0"/>
          </a:p>
          <a:p>
            <a:r>
              <a:rPr lang="en-US" dirty="0"/>
              <a:t>Need alternatives to summarize so much information.</a:t>
            </a:r>
          </a:p>
          <a:p>
            <a:endParaRPr lang="en-US" dirty="0"/>
          </a:p>
          <a:p>
            <a:r>
              <a:rPr lang="en-US" dirty="0"/>
              <a:t>Question: What do we want to capture using visualization?</a:t>
            </a:r>
          </a:p>
          <a:p>
            <a:pPr marL="342900" indent="-342900">
              <a:buAutoNum type="arabicParenR"/>
            </a:pPr>
            <a:r>
              <a:rPr lang="en-US" dirty="0"/>
              <a:t>Visualize in 2D or 3D</a:t>
            </a:r>
          </a:p>
          <a:p>
            <a:pPr marL="342900" indent="-342900">
              <a:buAutoNum type="arabicParenR"/>
            </a:pPr>
            <a:r>
              <a:rPr lang="en-US" dirty="0"/>
              <a:t>Ensure that cells with similar phenotype are plotted near each other =&gt; cells similar to each other in high dimensions must be visualized near each other in 2D</a:t>
            </a:r>
          </a:p>
          <a:p>
            <a:pPr marL="342900" indent="-342900">
              <a:buAutoNum type="arabicParenR"/>
            </a:pPr>
            <a:r>
              <a:rPr lang="en-US" dirty="0"/>
              <a:t>Ensure that non-linear relationships among the features (genes) are captured.</a:t>
            </a:r>
          </a:p>
          <a:p>
            <a:pPr marL="342900" indent="-342900">
              <a:buAutoNum type="arabicParenR"/>
            </a:pPr>
            <a:endParaRPr lang="en-US" dirty="0"/>
          </a:p>
        </p:txBody>
      </p:sp>
    </p:spTree>
    <p:extLst>
      <p:ext uri="{BB962C8B-B14F-4D97-AF65-F5344CB8AC3E}">
        <p14:creationId xmlns:p14="http://schemas.microsoft.com/office/powerpoint/2010/main" val="304972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FDE0-F3A1-AC42-863F-FC6A4CA0A289}"/>
              </a:ext>
            </a:extLst>
          </p:cNvPr>
          <p:cNvSpPr>
            <a:spLocks noGrp="1"/>
          </p:cNvSpPr>
          <p:nvPr>
            <p:ph type="title"/>
          </p:nvPr>
        </p:nvSpPr>
        <p:spPr>
          <a:xfrm>
            <a:off x="527649" y="-252413"/>
            <a:ext cx="10515600" cy="1325563"/>
          </a:xfrm>
        </p:spPr>
        <p:txBody>
          <a:bodyPr/>
          <a:lstStyle/>
          <a:p>
            <a:r>
              <a:rPr lang="en-US" dirty="0"/>
              <a:t>Non-linear relationships</a:t>
            </a:r>
          </a:p>
        </p:txBody>
      </p:sp>
      <p:sp>
        <p:nvSpPr>
          <p:cNvPr id="4" name="Slide Number Placeholder 3">
            <a:extLst>
              <a:ext uri="{FF2B5EF4-FFF2-40B4-BE49-F238E27FC236}">
                <a16:creationId xmlns:a16="http://schemas.microsoft.com/office/drawing/2014/main" id="{D84B7CF8-1DF5-B048-9A36-1E96BEA33846}"/>
              </a:ext>
            </a:extLst>
          </p:cNvPr>
          <p:cNvSpPr>
            <a:spLocks noGrp="1"/>
          </p:cNvSpPr>
          <p:nvPr>
            <p:ph type="sldNum" sz="quarter" idx="12"/>
          </p:nvPr>
        </p:nvSpPr>
        <p:spPr/>
        <p:txBody>
          <a:bodyPr/>
          <a:lstStyle/>
          <a:p>
            <a:fld id="{D59687A4-4E43-9F42-AA9A-FE636057E8A1}" type="slidenum">
              <a:rPr lang="en-US" smtClean="0"/>
              <a:t>16</a:t>
            </a:fld>
            <a:endParaRPr lang="en-US"/>
          </a:p>
        </p:txBody>
      </p:sp>
      <p:pic>
        <p:nvPicPr>
          <p:cNvPr id="6" name="Picture 5">
            <a:extLst>
              <a:ext uri="{FF2B5EF4-FFF2-40B4-BE49-F238E27FC236}">
                <a16:creationId xmlns:a16="http://schemas.microsoft.com/office/drawing/2014/main" id="{222533A7-EBCA-7444-BC2E-E7C4C28B36E6}"/>
              </a:ext>
            </a:extLst>
          </p:cNvPr>
          <p:cNvPicPr>
            <a:picLocks noChangeAspect="1"/>
          </p:cNvPicPr>
          <p:nvPr/>
        </p:nvPicPr>
        <p:blipFill rotWithShape="1">
          <a:blip r:embed="rId2"/>
          <a:srcRect t="3710"/>
          <a:stretch/>
        </p:blipFill>
        <p:spPr>
          <a:xfrm>
            <a:off x="312021" y="1160584"/>
            <a:ext cx="3578844" cy="2989850"/>
          </a:xfrm>
          <a:prstGeom prst="rect">
            <a:avLst/>
          </a:prstGeom>
        </p:spPr>
      </p:pic>
      <p:pic>
        <p:nvPicPr>
          <p:cNvPr id="3" name="Picture 2">
            <a:extLst>
              <a:ext uri="{FF2B5EF4-FFF2-40B4-BE49-F238E27FC236}">
                <a16:creationId xmlns:a16="http://schemas.microsoft.com/office/drawing/2014/main" id="{9D5D23CB-8854-C34D-9751-C13C206EA868}"/>
              </a:ext>
            </a:extLst>
          </p:cNvPr>
          <p:cNvPicPr>
            <a:picLocks noChangeAspect="1"/>
          </p:cNvPicPr>
          <p:nvPr/>
        </p:nvPicPr>
        <p:blipFill>
          <a:blip r:embed="rId3"/>
          <a:stretch>
            <a:fillRect/>
          </a:stretch>
        </p:blipFill>
        <p:spPr>
          <a:xfrm>
            <a:off x="3997779" y="1094664"/>
            <a:ext cx="7962900" cy="3238500"/>
          </a:xfrm>
          <a:prstGeom prst="rect">
            <a:avLst/>
          </a:prstGeom>
        </p:spPr>
      </p:pic>
      <p:sp>
        <p:nvSpPr>
          <p:cNvPr id="10" name="TextBox 9">
            <a:extLst>
              <a:ext uri="{FF2B5EF4-FFF2-40B4-BE49-F238E27FC236}">
                <a16:creationId xmlns:a16="http://schemas.microsoft.com/office/drawing/2014/main" id="{F1178C29-763D-F044-A1B0-4FDA64732BA3}"/>
              </a:ext>
            </a:extLst>
          </p:cNvPr>
          <p:cNvSpPr txBox="1"/>
          <p:nvPr/>
        </p:nvSpPr>
        <p:spPr>
          <a:xfrm>
            <a:off x="4400939" y="4246956"/>
            <a:ext cx="6096000" cy="215444"/>
          </a:xfrm>
          <a:prstGeom prst="rect">
            <a:avLst/>
          </a:prstGeom>
          <a:noFill/>
        </p:spPr>
        <p:txBody>
          <a:bodyPr wrap="square">
            <a:spAutoFit/>
          </a:bodyPr>
          <a:lstStyle/>
          <a:p>
            <a:r>
              <a:rPr lang="en-US" sz="800" b="0" i="0" dirty="0">
                <a:solidFill>
                  <a:srgbClr val="222222"/>
                </a:solidFill>
                <a:effectLst/>
                <a:latin typeface="Arial" panose="020B0604020202020204" pitchFamily="34" charset="0"/>
              </a:rPr>
              <a:t>Levine, Jacob Harrison. </a:t>
            </a:r>
            <a:r>
              <a:rPr lang="en-US" sz="800" b="0" i="1" dirty="0">
                <a:solidFill>
                  <a:srgbClr val="222222"/>
                </a:solidFill>
                <a:effectLst/>
                <a:latin typeface="Arial" panose="020B0604020202020204" pitchFamily="34" charset="0"/>
              </a:rPr>
              <a:t>Learning cell states from high-dimensional single-cell data</a:t>
            </a:r>
            <a:r>
              <a:rPr lang="en-US" sz="800" b="0" i="0" dirty="0">
                <a:solidFill>
                  <a:srgbClr val="222222"/>
                </a:solidFill>
                <a:effectLst/>
                <a:latin typeface="Arial" panose="020B0604020202020204" pitchFamily="34" charset="0"/>
              </a:rPr>
              <a:t>. Diss. Columbia University, 2016.</a:t>
            </a:r>
            <a:endParaRPr lang="en-US" sz="800" dirty="0"/>
          </a:p>
        </p:txBody>
      </p:sp>
      <p:sp>
        <p:nvSpPr>
          <p:cNvPr id="11" name="TextBox 10">
            <a:extLst>
              <a:ext uri="{FF2B5EF4-FFF2-40B4-BE49-F238E27FC236}">
                <a16:creationId xmlns:a16="http://schemas.microsoft.com/office/drawing/2014/main" id="{65EC6602-4044-D843-AD03-C24FBE409ADF}"/>
              </a:ext>
            </a:extLst>
          </p:cNvPr>
          <p:cNvSpPr txBox="1"/>
          <p:nvPr/>
        </p:nvSpPr>
        <p:spPr>
          <a:xfrm>
            <a:off x="189528" y="4102331"/>
            <a:ext cx="3011065" cy="461665"/>
          </a:xfrm>
          <a:prstGeom prst="rect">
            <a:avLst/>
          </a:prstGeom>
          <a:noFill/>
        </p:spPr>
        <p:txBody>
          <a:bodyPr wrap="square">
            <a:spAutoFit/>
          </a:bodyPr>
          <a:lstStyle/>
          <a:p>
            <a:r>
              <a:rPr lang="en-US" sz="800" b="0" i="0" dirty="0">
                <a:solidFill>
                  <a:srgbClr val="222222"/>
                </a:solidFill>
                <a:effectLst/>
                <a:latin typeface="Arial" panose="020B0604020202020204" pitchFamily="34" charset="0"/>
              </a:rPr>
              <a:t>Bendall, Sean C., et al. "Single-cell trajectory detection uncovers progression and regulatory coordination in human B cell development." </a:t>
            </a:r>
            <a:r>
              <a:rPr lang="en-US" sz="800" b="0" i="1" dirty="0">
                <a:solidFill>
                  <a:srgbClr val="222222"/>
                </a:solidFill>
                <a:effectLst/>
                <a:latin typeface="Arial" panose="020B0604020202020204" pitchFamily="34" charset="0"/>
              </a:rPr>
              <a:t>Cell</a:t>
            </a:r>
            <a:r>
              <a:rPr lang="en-US" sz="800" b="0" i="0" dirty="0">
                <a:solidFill>
                  <a:srgbClr val="222222"/>
                </a:solidFill>
                <a:effectLst/>
                <a:latin typeface="Arial" panose="020B0604020202020204" pitchFamily="34" charset="0"/>
              </a:rPr>
              <a:t> 157.3 (2014): 714-725.</a:t>
            </a:r>
            <a:endParaRPr lang="en-US" sz="800" dirty="0"/>
          </a:p>
        </p:txBody>
      </p:sp>
      <p:sp>
        <p:nvSpPr>
          <p:cNvPr id="5" name="Rectangle 4">
            <a:extLst>
              <a:ext uri="{FF2B5EF4-FFF2-40B4-BE49-F238E27FC236}">
                <a16:creationId xmlns:a16="http://schemas.microsoft.com/office/drawing/2014/main" id="{F65EF4C9-B5B0-E641-B968-F073C986E805}"/>
              </a:ext>
            </a:extLst>
          </p:cNvPr>
          <p:cNvSpPr/>
          <p:nvPr/>
        </p:nvSpPr>
        <p:spPr>
          <a:xfrm>
            <a:off x="9144000" y="970156"/>
            <a:ext cx="2319454" cy="2458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5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6188407" y="2400233"/>
            <a:ext cx="5392293" cy="1569660"/>
          </a:xfrm>
          <a:prstGeom prst="rect">
            <a:avLst/>
          </a:prstGeom>
          <a:noFill/>
          <a:ln w="28575">
            <a:solidFill>
              <a:srgbClr val="C00000"/>
            </a:solidFill>
          </a:ln>
        </p:spPr>
        <p:txBody>
          <a:bodyPr wrap="square" rtlCol="0">
            <a:spAutoFit/>
          </a:bodyPr>
          <a:lstStyle/>
          <a:p>
            <a:pPr marL="285750" indent="-285750">
              <a:buFont typeface="Arial" charset="0"/>
              <a:buChar char="•"/>
            </a:pPr>
            <a:r>
              <a:rPr lang="en-US" sz="1600" dirty="0"/>
              <a:t>Biological networks (gene network or protein networks) involve complex interactions such as feedback, feedforward, auto-regulation etc.</a:t>
            </a:r>
          </a:p>
          <a:p>
            <a:pPr marL="285750" indent="-285750">
              <a:buFont typeface="Arial" charset="0"/>
              <a:buChar char="•"/>
            </a:pPr>
            <a:r>
              <a:rPr lang="en-US" sz="1600" dirty="0"/>
              <a:t>Results in non-linear relationships between genes and their products</a:t>
            </a:r>
          </a:p>
          <a:p>
            <a:pPr marL="285750" indent="-285750">
              <a:buFont typeface="Arial" charset="0"/>
              <a:buChar char="•"/>
            </a:pPr>
            <a:r>
              <a:rPr lang="en-US" sz="1600" dirty="0"/>
              <a:t>Reflects as a well-regulated structure in phenotype space </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77" y="1007792"/>
            <a:ext cx="5814323" cy="5411004"/>
          </a:xfrm>
          <a:prstGeom prst="rect">
            <a:avLst/>
          </a:prstGeom>
        </p:spPr>
      </p:pic>
      <p:sp>
        <p:nvSpPr>
          <p:cNvPr id="28" name="Rectangle 27"/>
          <p:cNvSpPr/>
          <p:nvPr/>
        </p:nvSpPr>
        <p:spPr>
          <a:xfrm>
            <a:off x="76908" y="6478530"/>
            <a:ext cx="6096000" cy="276999"/>
          </a:xfrm>
          <a:prstGeom prst="rect">
            <a:avLst/>
          </a:prstGeom>
        </p:spPr>
        <p:txBody>
          <a:bodyPr>
            <a:spAutoFit/>
          </a:bodyPr>
          <a:lstStyle/>
          <a:p>
            <a:r>
              <a:rPr lang="en-US" sz="1200" dirty="0"/>
              <a:t>https://</a:t>
            </a:r>
            <a:r>
              <a:rPr lang="en-US" sz="1200" dirty="0" err="1"/>
              <a:t>media.cellsignal.com</a:t>
            </a:r>
            <a:r>
              <a:rPr lang="en-US" sz="1200" dirty="0"/>
              <a:t>/www/pdfs/science/pathways/</a:t>
            </a:r>
            <a:r>
              <a:rPr lang="en-US" sz="1200" dirty="0" err="1"/>
              <a:t>T_Cell_Receptor.pdf</a:t>
            </a:r>
            <a:endParaRPr lang="en-US" sz="1200" dirty="0"/>
          </a:p>
        </p:txBody>
      </p:sp>
      <p:sp>
        <p:nvSpPr>
          <p:cNvPr id="2" name="Slide Number Placeholder 1"/>
          <p:cNvSpPr>
            <a:spLocks noGrp="1"/>
          </p:cNvSpPr>
          <p:nvPr>
            <p:ph type="sldNum" sz="quarter" idx="12"/>
          </p:nvPr>
        </p:nvSpPr>
        <p:spPr/>
        <p:txBody>
          <a:bodyPr/>
          <a:lstStyle/>
          <a:p>
            <a:fld id="{A8BF8C74-C775-F940-BAE1-9710DC4C31D8}" type="slidenum">
              <a:rPr lang="en-US" smtClean="0"/>
              <a:t>17</a:t>
            </a:fld>
            <a:endParaRPr lang="en-US"/>
          </a:p>
        </p:txBody>
      </p:sp>
      <p:sp>
        <p:nvSpPr>
          <p:cNvPr id="16" name="Title 1">
            <a:extLst>
              <a:ext uri="{FF2B5EF4-FFF2-40B4-BE49-F238E27FC236}">
                <a16:creationId xmlns:a16="http://schemas.microsoft.com/office/drawing/2014/main" id="{D09A29F9-0E03-5044-8D29-45E994483DF2}"/>
              </a:ext>
            </a:extLst>
          </p:cNvPr>
          <p:cNvSpPr>
            <a:spLocks noGrp="1"/>
          </p:cNvSpPr>
          <p:nvPr>
            <p:ph type="title"/>
          </p:nvPr>
        </p:nvSpPr>
        <p:spPr>
          <a:xfrm>
            <a:off x="189270" y="29405"/>
            <a:ext cx="10977563" cy="1325563"/>
          </a:xfrm>
        </p:spPr>
        <p:txBody>
          <a:bodyPr/>
          <a:lstStyle/>
          <a:p>
            <a:r>
              <a:rPr lang="en-US" dirty="0"/>
              <a:t>Why do we expect non-linearity in data?</a:t>
            </a:r>
          </a:p>
        </p:txBody>
      </p:sp>
    </p:spTree>
    <p:extLst>
      <p:ext uri="{BB962C8B-B14F-4D97-AF65-F5344CB8AC3E}">
        <p14:creationId xmlns:p14="http://schemas.microsoft.com/office/powerpoint/2010/main" val="196970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B7D9-1FD2-4A48-ACBC-3A647A2BAC26}"/>
              </a:ext>
            </a:extLst>
          </p:cNvPr>
          <p:cNvSpPr>
            <a:spLocks noGrp="1"/>
          </p:cNvSpPr>
          <p:nvPr>
            <p:ph type="title"/>
          </p:nvPr>
        </p:nvSpPr>
        <p:spPr>
          <a:xfrm>
            <a:off x="416170" y="2362737"/>
            <a:ext cx="10515600" cy="1325563"/>
          </a:xfrm>
        </p:spPr>
        <p:txBody>
          <a:bodyPr>
            <a:normAutofit fontScale="90000"/>
          </a:bodyPr>
          <a:lstStyle/>
          <a:p>
            <a:r>
              <a:rPr lang="en-US" dirty="0"/>
              <a:t>Post data pre-processing:</a:t>
            </a:r>
            <a:br>
              <a:rPr lang="en-US" dirty="0"/>
            </a:br>
            <a:br>
              <a:rPr lang="en-US" dirty="0"/>
            </a:br>
            <a:r>
              <a:rPr lang="en-US" dirty="0"/>
              <a:t>- Data normalization</a:t>
            </a:r>
            <a:br>
              <a:rPr lang="en-US" dirty="0"/>
            </a:br>
            <a:r>
              <a:rPr lang="en-US" dirty="0"/>
              <a:t>- Highly Variable Genes</a:t>
            </a:r>
            <a:br>
              <a:rPr lang="en-US" dirty="0"/>
            </a:br>
            <a:r>
              <a:rPr lang="en-US" dirty="0"/>
              <a:t>- PCA</a:t>
            </a:r>
            <a:br>
              <a:rPr lang="en-US" dirty="0">
                <a:solidFill>
                  <a:srgbClr val="FF0000"/>
                </a:solidFill>
              </a:rPr>
            </a:br>
            <a:r>
              <a:rPr lang="en-US" dirty="0"/>
              <a:t>- </a:t>
            </a:r>
            <a:r>
              <a:rPr lang="en-US" dirty="0">
                <a:solidFill>
                  <a:srgbClr val="FF0000"/>
                </a:solidFill>
              </a:rPr>
              <a:t>Nearest Neighbor Graph</a:t>
            </a:r>
            <a:br>
              <a:rPr lang="en-US" dirty="0">
                <a:solidFill>
                  <a:srgbClr val="FF0000"/>
                </a:solidFill>
              </a:rPr>
            </a:br>
            <a:r>
              <a:rPr lang="en-US" dirty="0"/>
              <a:t>- Visualization, Clustering </a:t>
            </a:r>
          </a:p>
        </p:txBody>
      </p:sp>
      <p:sp>
        <p:nvSpPr>
          <p:cNvPr id="4" name="Slide Number Placeholder 3">
            <a:extLst>
              <a:ext uri="{FF2B5EF4-FFF2-40B4-BE49-F238E27FC236}">
                <a16:creationId xmlns:a16="http://schemas.microsoft.com/office/drawing/2014/main" id="{44D90140-9555-8545-B113-DB2DFC3C2880}"/>
              </a:ext>
            </a:extLst>
          </p:cNvPr>
          <p:cNvSpPr>
            <a:spLocks noGrp="1"/>
          </p:cNvSpPr>
          <p:nvPr>
            <p:ph type="sldNum" sz="quarter" idx="12"/>
          </p:nvPr>
        </p:nvSpPr>
        <p:spPr/>
        <p:txBody>
          <a:bodyPr/>
          <a:lstStyle/>
          <a:p>
            <a:fld id="{D59687A4-4E43-9F42-AA9A-FE636057E8A1}" type="slidenum">
              <a:rPr lang="en-US" smtClean="0"/>
              <a:t>18</a:t>
            </a:fld>
            <a:endParaRPr lang="en-US"/>
          </a:p>
        </p:txBody>
      </p:sp>
    </p:spTree>
    <p:extLst>
      <p:ext uri="{BB962C8B-B14F-4D97-AF65-F5344CB8AC3E}">
        <p14:creationId xmlns:p14="http://schemas.microsoft.com/office/powerpoint/2010/main" val="1456217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BF8C74-C775-F940-BAE1-9710DC4C31D8}" type="slidenum">
              <a:rPr lang="en-US" smtClean="0"/>
              <a:t>19</a:t>
            </a:fld>
            <a:endParaRPr lang="en-US"/>
          </a:p>
        </p:txBody>
      </p:sp>
      <p:sp>
        <p:nvSpPr>
          <p:cNvPr id="16" name="Title 1">
            <a:extLst>
              <a:ext uri="{FF2B5EF4-FFF2-40B4-BE49-F238E27FC236}">
                <a16:creationId xmlns:a16="http://schemas.microsoft.com/office/drawing/2014/main" id="{D09A29F9-0E03-5044-8D29-45E994483DF2}"/>
              </a:ext>
            </a:extLst>
          </p:cNvPr>
          <p:cNvSpPr>
            <a:spLocks noGrp="1"/>
          </p:cNvSpPr>
          <p:nvPr>
            <p:ph type="title"/>
          </p:nvPr>
        </p:nvSpPr>
        <p:spPr>
          <a:xfrm>
            <a:off x="189270" y="29405"/>
            <a:ext cx="10977563" cy="1325563"/>
          </a:xfrm>
        </p:spPr>
        <p:txBody>
          <a:bodyPr/>
          <a:lstStyle/>
          <a:p>
            <a:r>
              <a:rPr lang="en-US" dirty="0"/>
              <a:t>How do we handle non-linearity in data?</a:t>
            </a:r>
          </a:p>
        </p:txBody>
      </p:sp>
      <p:pic>
        <p:nvPicPr>
          <p:cNvPr id="4" name="Picture 3">
            <a:extLst>
              <a:ext uri="{FF2B5EF4-FFF2-40B4-BE49-F238E27FC236}">
                <a16:creationId xmlns:a16="http://schemas.microsoft.com/office/drawing/2014/main" id="{D695BCD2-7733-F444-AB8D-F9D791DA92A2}"/>
              </a:ext>
            </a:extLst>
          </p:cNvPr>
          <p:cNvPicPr>
            <a:picLocks noChangeAspect="1"/>
          </p:cNvPicPr>
          <p:nvPr/>
        </p:nvPicPr>
        <p:blipFill>
          <a:blip r:embed="rId3"/>
          <a:stretch>
            <a:fillRect/>
          </a:stretch>
        </p:blipFill>
        <p:spPr>
          <a:xfrm>
            <a:off x="2518861" y="1354968"/>
            <a:ext cx="5961259" cy="5192064"/>
          </a:xfrm>
          <a:prstGeom prst="rect">
            <a:avLst/>
          </a:prstGeom>
        </p:spPr>
      </p:pic>
      <p:sp>
        <p:nvSpPr>
          <p:cNvPr id="10" name="Arc 9">
            <a:extLst>
              <a:ext uri="{FF2B5EF4-FFF2-40B4-BE49-F238E27FC236}">
                <a16:creationId xmlns:a16="http://schemas.microsoft.com/office/drawing/2014/main" id="{80397455-D0D5-2248-A79C-B0ADF45353FF}"/>
              </a:ext>
            </a:extLst>
          </p:cNvPr>
          <p:cNvSpPr/>
          <p:nvPr/>
        </p:nvSpPr>
        <p:spPr>
          <a:xfrm flipV="1">
            <a:off x="4910202" y="3316266"/>
            <a:ext cx="2580361" cy="826718"/>
          </a:xfrm>
          <a:prstGeom prst="arc">
            <a:avLst>
              <a:gd name="adj1" fmla="val 16200000"/>
              <a:gd name="adj2" fmla="val 928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564EECC-378A-394E-914B-E221CD515B8D}"/>
              </a:ext>
            </a:extLst>
          </p:cNvPr>
          <p:cNvSpPr txBox="1"/>
          <p:nvPr/>
        </p:nvSpPr>
        <p:spPr>
          <a:xfrm>
            <a:off x="5999443" y="3768205"/>
            <a:ext cx="401877" cy="369332"/>
          </a:xfrm>
          <a:prstGeom prst="rect">
            <a:avLst/>
          </a:prstGeom>
          <a:noFill/>
        </p:spPr>
        <p:txBody>
          <a:bodyPr wrap="square" rtlCol="0">
            <a:spAutoFit/>
          </a:bodyPr>
          <a:lstStyle/>
          <a:p>
            <a:r>
              <a:rPr lang="en-US" dirty="0"/>
              <a:t>A</a:t>
            </a:r>
          </a:p>
        </p:txBody>
      </p:sp>
      <p:sp>
        <p:nvSpPr>
          <p:cNvPr id="12" name="Oval 11">
            <a:extLst>
              <a:ext uri="{FF2B5EF4-FFF2-40B4-BE49-F238E27FC236}">
                <a16:creationId xmlns:a16="http://schemas.microsoft.com/office/drawing/2014/main" id="{1BB03E23-D7AE-404C-8469-19C60D3AFF1C}"/>
              </a:ext>
            </a:extLst>
          </p:cNvPr>
          <p:cNvSpPr>
            <a:spLocks noChangeAspect="1"/>
          </p:cNvSpPr>
          <p:nvPr/>
        </p:nvSpPr>
        <p:spPr>
          <a:xfrm>
            <a:off x="6157873" y="4088737"/>
            <a:ext cx="86062"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1D61A35-1545-FB43-BD40-45BF9EBC5584}"/>
              </a:ext>
            </a:extLst>
          </p:cNvPr>
          <p:cNvSpPr txBox="1"/>
          <p:nvPr/>
        </p:nvSpPr>
        <p:spPr>
          <a:xfrm>
            <a:off x="7174117" y="3397002"/>
            <a:ext cx="401877" cy="369332"/>
          </a:xfrm>
          <a:prstGeom prst="rect">
            <a:avLst/>
          </a:prstGeom>
          <a:noFill/>
        </p:spPr>
        <p:txBody>
          <a:bodyPr wrap="square" rtlCol="0">
            <a:spAutoFit/>
          </a:bodyPr>
          <a:lstStyle/>
          <a:p>
            <a:r>
              <a:rPr lang="en-US" dirty="0"/>
              <a:t>B</a:t>
            </a:r>
          </a:p>
        </p:txBody>
      </p:sp>
      <p:sp>
        <p:nvSpPr>
          <p:cNvPr id="19" name="Oval 18">
            <a:extLst>
              <a:ext uri="{FF2B5EF4-FFF2-40B4-BE49-F238E27FC236}">
                <a16:creationId xmlns:a16="http://schemas.microsoft.com/office/drawing/2014/main" id="{F999B9CD-188C-B146-A12F-D05571A4140F}"/>
              </a:ext>
            </a:extLst>
          </p:cNvPr>
          <p:cNvSpPr>
            <a:spLocks noChangeAspect="1"/>
          </p:cNvSpPr>
          <p:nvPr/>
        </p:nvSpPr>
        <p:spPr>
          <a:xfrm>
            <a:off x="7447529" y="3605733"/>
            <a:ext cx="86062"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804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B38B-CBAF-700A-4F29-EA515E99D26B}"/>
              </a:ext>
            </a:extLst>
          </p:cNvPr>
          <p:cNvSpPr>
            <a:spLocks noGrp="1"/>
          </p:cNvSpPr>
          <p:nvPr>
            <p:ph type="ctrTitle"/>
          </p:nvPr>
        </p:nvSpPr>
        <p:spPr>
          <a:xfrm>
            <a:off x="1524000" y="539846"/>
            <a:ext cx="9144000" cy="2387600"/>
          </a:xfrm>
        </p:spPr>
        <p:txBody>
          <a:bodyPr>
            <a:normAutofit fontScale="90000"/>
          </a:bodyPr>
          <a:lstStyle/>
          <a:p>
            <a:r>
              <a:rPr lang="en-DE" dirty="0"/>
              <a:t>Computational single-cell genomics for stem cell biologists</a:t>
            </a:r>
          </a:p>
        </p:txBody>
      </p:sp>
      <p:sp>
        <p:nvSpPr>
          <p:cNvPr id="3" name="Subtitle 2">
            <a:extLst>
              <a:ext uri="{FF2B5EF4-FFF2-40B4-BE49-F238E27FC236}">
                <a16:creationId xmlns:a16="http://schemas.microsoft.com/office/drawing/2014/main" id="{51169193-67BF-0184-6198-7268CAA68AB3}"/>
              </a:ext>
            </a:extLst>
          </p:cNvPr>
          <p:cNvSpPr>
            <a:spLocks noGrp="1"/>
          </p:cNvSpPr>
          <p:nvPr>
            <p:ph type="subTitle" idx="1"/>
          </p:nvPr>
        </p:nvSpPr>
        <p:spPr>
          <a:xfrm>
            <a:off x="1472807" y="3429000"/>
            <a:ext cx="9394209" cy="1187356"/>
          </a:xfrm>
        </p:spPr>
        <p:txBody>
          <a:bodyPr>
            <a:normAutofit fontScale="92500" lnSpcReduction="10000"/>
          </a:bodyPr>
          <a:lstStyle/>
          <a:p>
            <a:r>
              <a:rPr lang="en-DE" dirty="0"/>
              <a:t>Sara Jiménez</a:t>
            </a:r>
          </a:p>
          <a:p>
            <a:r>
              <a:rPr lang="en-DE" dirty="0"/>
              <a:t>Machine learning group, CHC</a:t>
            </a:r>
          </a:p>
          <a:p>
            <a:r>
              <a:rPr lang="en-DE" dirty="0"/>
              <a:t>November 8, 2024</a:t>
            </a:r>
          </a:p>
        </p:txBody>
      </p:sp>
      <p:pic>
        <p:nvPicPr>
          <p:cNvPr id="6" name="Graphic 5">
            <a:extLst>
              <a:ext uri="{FF2B5EF4-FFF2-40B4-BE49-F238E27FC236}">
                <a16:creationId xmlns:a16="http://schemas.microsoft.com/office/drawing/2014/main" id="{FA69B60A-292F-C4EB-8844-3CD3916B25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1530" y="5821100"/>
            <a:ext cx="863600" cy="863600"/>
          </a:xfrm>
          <a:prstGeom prst="rect">
            <a:avLst/>
          </a:prstGeom>
        </p:spPr>
      </p:pic>
      <p:pic>
        <p:nvPicPr>
          <p:cNvPr id="2050" name="Picture 2" descr="Helmholtz Zentrum München, Deutsches Forschungszentrum für ...">
            <a:extLst>
              <a:ext uri="{FF2B5EF4-FFF2-40B4-BE49-F238E27FC236}">
                <a16:creationId xmlns:a16="http://schemas.microsoft.com/office/drawing/2014/main" id="{C327E8C5-C798-D205-D5BE-BB1B7AA65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2807" y="5787525"/>
            <a:ext cx="1290600" cy="860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s between .X, .raw.X, and .raw in anndata object ...">
            <a:extLst>
              <a:ext uri="{FF2B5EF4-FFF2-40B4-BE49-F238E27FC236}">
                <a16:creationId xmlns:a16="http://schemas.microsoft.com/office/drawing/2014/main" id="{8A1E604E-C1B6-051A-4A44-D45BB46C54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5718" y="5787525"/>
            <a:ext cx="1952882" cy="860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SCN (@gscn_office) / X">
            <a:extLst>
              <a:ext uri="{FF2B5EF4-FFF2-40B4-BE49-F238E27FC236}">
                <a16:creationId xmlns:a16="http://schemas.microsoft.com/office/drawing/2014/main" id="{E717C51A-CFFA-DCF5-4F81-C1B08FDBAE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819" y="5787525"/>
            <a:ext cx="860400" cy="860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01BFD0E-2D23-696F-8D73-617E375F5F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8057" y="4937910"/>
            <a:ext cx="435882"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E7258D9-783B-7FC0-3A1A-6C32CA3C6154}"/>
              </a:ext>
            </a:extLst>
          </p:cNvPr>
          <p:cNvSpPr txBox="1"/>
          <p:nvPr/>
        </p:nvSpPr>
        <p:spPr>
          <a:xfrm>
            <a:off x="3393939" y="4928578"/>
            <a:ext cx="1397306" cy="369332"/>
          </a:xfrm>
          <a:prstGeom prst="rect">
            <a:avLst/>
          </a:prstGeom>
          <a:noFill/>
        </p:spPr>
        <p:txBody>
          <a:bodyPr wrap="none" rtlCol="0">
            <a:spAutoFit/>
          </a:bodyPr>
          <a:lstStyle/>
          <a:p>
            <a:r>
              <a:rPr lang="en-DE" dirty="0"/>
              <a:t>sarajimenezc</a:t>
            </a:r>
          </a:p>
        </p:txBody>
      </p:sp>
      <p:pic>
        <p:nvPicPr>
          <p:cNvPr id="2060" name="Picture 12" descr="GitHub Logos and Usage · GitHub">
            <a:extLst>
              <a:ext uri="{FF2B5EF4-FFF2-40B4-BE49-F238E27FC236}">
                <a16:creationId xmlns:a16="http://schemas.microsoft.com/office/drawing/2014/main" id="{2EA8A523-D43F-AFBD-134A-0659489AD4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0757" y="4937910"/>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1AE199F-84D0-D9FB-BD54-084442824A8C}"/>
              </a:ext>
            </a:extLst>
          </p:cNvPr>
          <p:cNvSpPr txBox="1"/>
          <p:nvPr/>
        </p:nvSpPr>
        <p:spPr>
          <a:xfrm>
            <a:off x="7494224" y="4928578"/>
            <a:ext cx="1304588" cy="369332"/>
          </a:xfrm>
          <a:prstGeom prst="rect">
            <a:avLst/>
          </a:prstGeom>
          <a:noFill/>
        </p:spPr>
        <p:txBody>
          <a:bodyPr wrap="none" rtlCol="0">
            <a:spAutoFit/>
          </a:bodyPr>
          <a:lstStyle/>
          <a:p>
            <a:r>
              <a:rPr lang="en-DE" dirty="0"/>
              <a:t>sarajimenez</a:t>
            </a:r>
          </a:p>
        </p:txBody>
      </p:sp>
    </p:spTree>
    <p:extLst>
      <p:ext uri="{BB962C8B-B14F-4D97-AF65-F5344CB8AC3E}">
        <p14:creationId xmlns:p14="http://schemas.microsoft.com/office/powerpoint/2010/main" val="630695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BF8C74-C775-F940-BAE1-9710DC4C31D8}" type="slidenum">
              <a:rPr lang="en-US" smtClean="0"/>
              <a:t>20</a:t>
            </a:fld>
            <a:endParaRPr lang="en-US"/>
          </a:p>
        </p:txBody>
      </p:sp>
      <p:sp>
        <p:nvSpPr>
          <p:cNvPr id="16" name="Title 1">
            <a:extLst>
              <a:ext uri="{FF2B5EF4-FFF2-40B4-BE49-F238E27FC236}">
                <a16:creationId xmlns:a16="http://schemas.microsoft.com/office/drawing/2014/main" id="{D09A29F9-0E03-5044-8D29-45E994483DF2}"/>
              </a:ext>
            </a:extLst>
          </p:cNvPr>
          <p:cNvSpPr>
            <a:spLocks noGrp="1"/>
          </p:cNvSpPr>
          <p:nvPr>
            <p:ph type="title"/>
          </p:nvPr>
        </p:nvSpPr>
        <p:spPr>
          <a:xfrm>
            <a:off x="189270" y="29405"/>
            <a:ext cx="10977563" cy="1325563"/>
          </a:xfrm>
        </p:spPr>
        <p:txBody>
          <a:bodyPr/>
          <a:lstStyle/>
          <a:p>
            <a:r>
              <a:rPr lang="en-US" dirty="0"/>
              <a:t>How do we handle non-linearity in data?</a:t>
            </a:r>
          </a:p>
        </p:txBody>
      </p:sp>
      <p:pic>
        <p:nvPicPr>
          <p:cNvPr id="4" name="Picture 3">
            <a:extLst>
              <a:ext uri="{FF2B5EF4-FFF2-40B4-BE49-F238E27FC236}">
                <a16:creationId xmlns:a16="http://schemas.microsoft.com/office/drawing/2014/main" id="{D695BCD2-7733-F444-AB8D-F9D791DA92A2}"/>
              </a:ext>
            </a:extLst>
          </p:cNvPr>
          <p:cNvPicPr>
            <a:picLocks noChangeAspect="1"/>
          </p:cNvPicPr>
          <p:nvPr/>
        </p:nvPicPr>
        <p:blipFill>
          <a:blip r:embed="rId3"/>
          <a:stretch>
            <a:fillRect/>
          </a:stretch>
        </p:blipFill>
        <p:spPr>
          <a:xfrm>
            <a:off x="2518861" y="1354968"/>
            <a:ext cx="5961259" cy="5192064"/>
          </a:xfrm>
          <a:prstGeom prst="rect">
            <a:avLst/>
          </a:prstGeom>
        </p:spPr>
      </p:pic>
      <p:sp>
        <p:nvSpPr>
          <p:cNvPr id="10" name="Arc 9">
            <a:extLst>
              <a:ext uri="{FF2B5EF4-FFF2-40B4-BE49-F238E27FC236}">
                <a16:creationId xmlns:a16="http://schemas.microsoft.com/office/drawing/2014/main" id="{80397455-D0D5-2248-A79C-B0ADF45353FF}"/>
              </a:ext>
            </a:extLst>
          </p:cNvPr>
          <p:cNvSpPr/>
          <p:nvPr/>
        </p:nvSpPr>
        <p:spPr>
          <a:xfrm flipV="1">
            <a:off x="4910202" y="3316266"/>
            <a:ext cx="2580361" cy="826718"/>
          </a:xfrm>
          <a:prstGeom prst="arc">
            <a:avLst>
              <a:gd name="adj1" fmla="val 16200000"/>
              <a:gd name="adj2" fmla="val 2068215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564EECC-378A-394E-914B-E221CD515B8D}"/>
              </a:ext>
            </a:extLst>
          </p:cNvPr>
          <p:cNvSpPr txBox="1"/>
          <p:nvPr/>
        </p:nvSpPr>
        <p:spPr>
          <a:xfrm>
            <a:off x="5999443" y="3768205"/>
            <a:ext cx="401877" cy="369332"/>
          </a:xfrm>
          <a:prstGeom prst="rect">
            <a:avLst/>
          </a:prstGeom>
          <a:noFill/>
        </p:spPr>
        <p:txBody>
          <a:bodyPr wrap="square" rtlCol="0">
            <a:spAutoFit/>
          </a:bodyPr>
          <a:lstStyle/>
          <a:p>
            <a:r>
              <a:rPr lang="en-US" dirty="0"/>
              <a:t>A</a:t>
            </a:r>
          </a:p>
        </p:txBody>
      </p:sp>
      <p:sp>
        <p:nvSpPr>
          <p:cNvPr id="7" name="Oval 6">
            <a:extLst>
              <a:ext uri="{FF2B5EF4-FFF2-40B4-BE49-F238E27FC236}">
                <a16:creationId xmlns:a16="http://schemas.microsoft.com/office/drawing/2014/main" id="{0C913FBA-0F63-0449-959F-73B926FD7673}"/>
              </a:ext>
            </a:extLst>
          </p:cNvPr>
          <p:cNvSpPr>
            <a:spLocks noChangeAspect="1"/>
          </p:cNvSpPr>
          <p:nvPr/>
        </p:nvSpPr>
        <p:spPr>
          <a:xfrm>
            <a:off x="6157873" y="4096653"/>
            <a:ext cx="86062"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C9A241C-40C7-3B4F-9349-CC091333066C}"/>
              </a:ext>
            </a:extLst>
          </p:cNvPr>
          <p:cNvSpPr txBox="1"/>
          <p:nvPr/>
        </p:nvSpPr>
        <p:spPr>
          <a:xfrm>
            <a:off x="6983727" y="3627413"/>
            <a:ext cx="401877" cy="369332"/>
          </a:xfrm>
          <a:prstGeom prst="rect">
            <a:avLst/>
          </a:prstGeom>
          <a:noFill/>
        </p:spPr>
        <p:txBody>
          <a:bodyPr wrap="square" rtlCol="0">
            <a:spAutoFit/>
          </a:bodyPr>
          <a:lstStyle/>
          <a:p>
            <a:r>
              <a:rPr lang="en-US" dirty="0"/>
              <a:t>B</a:t>
            </a:r>
          </a:p>
        </p:txBody>
      </p:sp>
      <p:sp>
        <p:nvSpPr>
          <p:cNvPr id="12" name="Oval 11">
            <a:extLst>
              <a:ext uri="{FF2B5EF4-FFF2-40B4-BE49-F238E27FC236}">
                <a16:creationId xmlns:a16="http://schemas.microsoft.com/office/drawing/2014/main" id="{C93469B1-0BF0-C34F-A653-CF8BF176D4B5}"/>
              </a:ext>
            </a:extLst>
          </p:cNvPr>
          <p:cNvSpPr>
            <a:spLocks noChangeAspect="1"/>
          </p:cNvSpPr>
          <p:nvPr/>
        </p:nvSpPr>
        <p:spPr>
          <a:xfrm>
            <a:off x="7182831" y="3928183"/>
            <a:ext cx="86062"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752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BF8C74-C775-F940-BAE1-9710DC4C31D8}" type="slidenum">
              <a:rPr lang="en-US" smtClean="0"/>
              <a:t>21</a:t>
            </a:fld>
            <a:endParaRPr lang="en-US"/>
          </a:p>
        </p:txBody>
      </p:sp>
      <p:sp>
        <p:nvSpPr>
          <p:cNvPr id="16" name="Title 1">
            <a:extLst>
              <a:ext uri="{FF2B5EF4-FFF2-40B4-BE49-F238E27FC236}">
                <a16:creationId xmlns:a16="http://schemas.microsoft.com/office/drawing/2014/main" id="{D09A29F9-0E03-5044-8D29-45E994483DF2}"/>
              </a:ext>
            </a:extLst>
          </p:cNvPr>
          <p:cNvSpPr>
            <a:spLocks noGrp="1"/>
          </p:cNvSpPr>
          <p:nvPr>
            <p:ph type="title"/>
          </p:nvPr>
        </p:nvSpPr>
        <p:spPr>
          <a:xfrm>
            <a:off x="189270" y="29405"/>
            <a:ext cx="10977563" cy="1325563"/>
          </a:xfrm>
        </p:spPr>
        <p:txBody>
          <a:bodyPr/>
          <a:lstStyle/>
          <a:p>
            <a:r>
              <a:rPr lang="en-US" dirty="0"/>
              <a:t>How do we handle non-linearity in data?</a:t>
            </a:r>
          </a:p>
        </p:txBody>
      </p:sp>
      <p:pic>
        <p:nvPicPr>
          <p:cNvPr id="4" name="Picture 3">
            <a:extLst>
              <a:ext uri="{FF2B5EF4-FFF2-40B4-BE49-F238E27FC236}">
                <a16:creationId xmlns:a16="http://schemas.microsoft.com/office/drawing/2014/main" id="{D695BCD2-7733-F444-AB8D-F9D791DA92A2}"/>
              </a:ext>
            </a:extLst>
          </p:cNvPr>
          <p:cNvPicPr>
            <a:picLocks noChangeAspect="1"/>
          </p:cNvPicPr>
          <p:nvPr/>
        </p:nvPicPr>
        <p:blipFill>
          <a:blip r:embed="rId3"/>
          <a:stretch>
            <a:fillRect/>
          </a:stretch>
        </p:blipFill>
        <p:spPr>
          <a:xfrm>
            <a:off x="2518861" y="1354968"/>
            <a:ext cx="5961259" cy="5192064"/>
          </a:xfrm>
          <a:prstGeom prst="rect">
            <a:avLst/>
          </a:prstGeom>
        </p:spPr>
      </p:pic>
      <p:sp>
        <p:nvSpPr>
          <p:cNvPr id="10" name="Arc 9">
            <a:extLst>
              <a:ext uri="{FF2B5EF4-FFF2-40B4-BE49-F238E27FC236}">
                <a16:creationId xmlns:a16="http://schemas.microsoft.com/office/drawing/2014/main" id="{80397455-D0D5-2248-A79C-B0ADF45353FF}"/>
              </a:ext>
            </a:extLst>
          </p:cNvPr>
          <p:cNvSpPr/>
          <p:nvPr/>
        </p:nvSpPr>
        <p:spPr>
          <a:xfrm flipV="1">
            <a:off x="4910202" y="3316266"/>
            <a:ext cx="2580361" cy="826718"/>
          </a:xfrm>
          <a:prstGeom prst="arc">
            <a:avLst>
              <a:gd name="adj1" fmla="val 16200000"/>
              <a:gd name="adj2" fmla="val 1833427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564EECC-378A-394E-914B-E221CD515B8D}"/>
              </a:ext>
            </a:extLst>
          </p:cNvPr>
          <p:cNvSpPr txBox="1"/>
          <p:nvPr/>
        </p:nvSpPr>
        <p:spPr>
          <a:xfrm>
            <a:off x="5999443" y="3768205"/>
            <a:ext cx="401877" cy="369332"/>
          </a:xfrm>
          <a:prstGeom prst="rect">
            <a:avLst/>
          </a:prstGeom>
          <a:noFill/>
        </p:spPr>
        <p:txBody>
          <a:bodyPr wrap="square" rtlCol="0">
            <a:spAutoFit/>
          </a:bodyPr>
          <a:lstStyle/>
          <a:p>
            <a:r>
              <a:rPr lang="en-US" dirty="0"/>
              <a:t>A</a:t>
            </a:r>
          </a:p>
        </p:txBody>
      </p:sp>
      <p:sp>
        <p:nvSpPr>
          <p:cNvPr id="7" name="Oval 6">
            <a:extLst>
              <a:ext uri="{FF2B5EF4-FFF2-40B4-BE49-F238E27FC236}">
                <a16:creationId xmlns:a16="http://schemas.microsoft.com/office/drawing/2014/main" id="{279A447C-DD73-534A-B610-90F1F4026ECA}"/>
              </a:ext>
            </a:extLst>
          </p:cNvPr>
          <p:cNvSpPr>
            <a:spLocks noChangeAspect="1"/>
          </p:cNvSpPr>
          <p:nvPr/>
        </p:nvSpPr>
        <p:spPr>
          <a:xfrm>
            <a:off x="6157873" y="4092695"/>
            <a:ext cx="86062"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20BB74-466A-EE44-925C-EDF7751ED0EE}"/>
              </a:ext>
            </a:extLst>
          </p:cNvPr>
          <p:cNvSpPr txBox="1"/>
          <p:nvPr/>
        </p:nvSpPr>
        <p:spPr>
          <a:xfrm>
            <a:off x="6341769" y="3753842"/>
            <a:ext cx="401877" cy="369332"/>
          </a:xfrm>
          <a:prstGeom prst="rect">
            <a:avLst/>
          </a:prstGeom>
          <a:noFill/>
        </p:spPr>
        <p:txBody>
          <a:bodyPr wrap="square" rtlCol="0">
            <a:spAutoFit/>
          </a:bodyPr>
          <a:lstStyle/>
          <a:p>
            <a:r>
              <a:rPr lang="en-US" dirty="0"/>
              <a:t>B</a:t>
            </a:r>
          </a:p>
        </p:txBody>
      </p:sp>
      <p:sp>
        <p:nvSpPr>
          <p:cNvPr id="13" name="Oval 12">
            <a:extLst>
              <a:ext uri="{FF2B5EF4-FFF2-40B4-BE49-F238E27FC236}">
                <a16:creationId xmlns:a16="http://schemas.microsoft.com/office/drawing/2014/main" id="{FB25CD18-7766-F242-9ABE-E0410BF33909}"/>
              </a:ext>
            </a:extLst>
          </p:cNvPr>
          <p:cNvSpPr>
            <a:spLocks noChangeAspect="1"/>
          </p:cNvSpPr>
          <p:nvPr/>
        </p:nvSpPr>
        <p:spPr>
          <a:xfrm>
            <a:off x="6485001" y="4077380"/>
            <a:ext cx="86062"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38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BF8C74-C775-F940-BAE1-9710DC4C31D8}" type="slidenum">
              <a:rPr lang="en-US" smtClean="0"/>
              <a:t>22</a:t>
            </a:fld>
            <a:endParaRPr lang="en-US"/>
          </a:p>
        </p:txBody>
      </p:sp>
      <p:sp>
        <p:nvSpPr>
          <p:cNvPr id="16" name="Title 1">
            <a:extLst>
              <a:ext uri="{FF2B5EF4-FFF2-40B4-BE49-F238E27FC236}">
                <a16:creationId xmlns:a16="http://schemas.microsoft.com/office/drawing/2014/main" id="{D09A29F9-0E03-5044-8D29-45E994483DF2}"/>
              </a:ext>
            </a:extLst>
          </p:cNvPr>
          <p:cNvSpPr>
            <a:spLocks noGrp="1"/>
          </p:cNvSpPr>
          <p:nvPr>
            <p:ph type="title"/>
          </p:nvPr>
        </p:nvSpPr>
        <p:spPr>
          <a:xfrm>
            <a:off x="189270" y="29405"/>
            <a:ext cx="10977563" cy="1325563"/>
          </a:xfrm>
        </p:spPr>
        <p:txBody>
          <a:bodyPr/>
          <a:lstStyle/>
          <a:p>
            <a:r>
              <a:rPr lang="en-US" dirty="0"/>
              <a:t>Non-linearity in the data</a:t>
            </a:r>
          </a:p>
        </p:txBody>
      </p:sp>
      <p:pic>
        <p:nvPicPr>
          <p:cNvPr id="17" name="Picture 16">
            <a:extLst>
              <a:ext uri="{FF2B5EF4-FFF2-40B4-BE49-F238E27FC236}">
                <a16:creationId xmlns:a16="http://schemas.microsoft.com/office/drawing/2014/main" id="{A6AD5D34-4C92-874D-BCE1-B13A2CCC3E47}"/>
              </a:ext>
            </a:extLst>
          </p:cNvPr>
          <p:cNvPicPr>
            <a:picLocks noChangeAspect="1"/>
          </p:cNvPicPr>
          <p:nvPr/>
        </p:nvPicPr>
        <p:blipFill rotWithShape="1">
          <a:blip r:embed="rId3">
            <a:extLst>
              <a:ext uri="{28A0092B-C50C-407E-A947-70E740481C1C}">
                <a14:useLocalDpi xmlns:a14="http://schemas.microsoft.com/office/drawing/2010/main" val="0"/>
              </a:ext>
            </a:extLst>
          </a:blip>
          <a:srcRect l="11673" t="6523" r="7261" b="9312"/>
          <a:stretch/>
        </p:blipFill>
        <p:spPr>
          <a:xfrm>
            <a:off x="3116973" y="940527"/>
            <a:ext cx="6915301" cy="5415824"/>
          </a:xfrm>
          <a:prstGeom prst="rect">
            <a:avLst/>
          </a:prstGeom>
        </p:spPr>
      </p:pic>
      <p:sp>
        <p:nvSpPr>
          <p:cNvPr id="18" name="TextBox 17">
            <a:extLst>
              <a:ext uri="{FF2B5EF4-FFF2-40B4-BE49-F238E27FC236}">
                <a16:creationId xmlns:a16="http://schemas.microsoft.com/office/drawing/2014/main" id="{E3C42E08-A92F-E446-B138-030DCAB56B5F}"/>
              </a:ext>
            </a:extLst>
          </p:cNvPr>
          <p:cNvSpPr txBox="1"/>
          <p:nvPr/>
        </p:nvSpPr>
        <p:spPr>
          <a:xfrm rot="20689875">
            <a:off x="7437624" y="5785837"/>
            <a:ext cx="1389994" cy="400110"/>
          </a:xfrm>
          <a:prstGeom prst="rect">
            <a:avLst/>
          </a:prstGeom>
          <a:noFill/>
        </p:spPr>
        <p:txBody>
          <a:bodyPr wrap="square" rtlCol="0">
            <a:spAutoFit/>
          </a:bodyPr>
          <a:lstStyle/>
          <a:p>
            <a:r>
              <a:rPr lang="en-US" sz="2000" dirty="0"/>
              <a:t>Gene A</a:t>
            </a:r>
          </a:p>
        </p:txBody>
      </p:sp>
      <p:sp>
        <p:nvSpPr>
          <p:cNvPr id="19" name="TextBox 18">
            <a:extLst>
              <a:ext uri="{FF2B5EF4-FFF2-40B4-BE49-F238E27FC236}">
                <a16:creationId xmlns:a16="http://schemas.microsoft.com/office/drawing/2014/main" id="{21C7BC13-B64D-9B4C-AD47-09E438712005}"/>
              </a:ext>
            </a:extLst>
          </p:cNvPr>
          <p:cNvSpPr txBox="1"/>
          <p:nvPr/>
        </p:nvSpPr>
        <p:spPr>
          <a:xfrm rot="1472894">
            <a:off x="3514129" y="5459665"/>
            <a:ext cx="1143659" cy="400110"/>
          </a:xfrm>
          <a:prstGeom prst="rect">
            <a:avLst/>
          </a:prstGeom>
          <a:noFill/>
        </p:spPr>
        <p:txBody>
          <a:bodyPr wrap="square" rtlCol="0">
            <a:spAutoFit/>
          </a:bodyPr>
          <a:lstStyle/>
          <a:p>
            <a:r>
              <a:rPr lang="en-US" sz="2000" dirty="0"/>
              <a:t>Gene B</a:t>
            </a:r>
          </a:p>
        </p:txBody>
      </p:sp>
      <p:cxnSp>
        <p:nvCxnSpPr>
          <p:cNvPr id="5" name="Straight Connector 4">
            <a:extLst>
              <a:ext uri="{FF2B5EF4-FFF2-40B4-BE49-F238E27FC236}">
                <a16:creationId xmlns:a16="http://schemas.microsoft.com/office/drawing/2014/main" id="{78D6AC84-5395-5B47-870E-91A1DCE76F7A}"/>
              </a:ext>
            </a:extLst>
          </p:cNvPr>
          <p:cNvCxnSpPr>
            <a:cxnSpLocks/>
          </p:cNvCxnSpPr>
          <p:nvPr/>
        </p:nvCxnSpPr>
        <p:spPr>
          <a:xfrm>
            <a:off x="6413905" y="3531616"/>
            <a:ext cx="1154252" cy="7061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B461C2-5BD9-A84C-9316-F17B15CADCA0}"/>
              </a:ext>
            </a:extLst>
          </p:cNvPr>
          <p:cNvCxnSpPr>
            <a:cxnSpLocks/>
          </p:cNvCxnSpPr>
          <p:nvPr/>
        </p:nvCxnSpPr>
        <p:spPr>
          <a:xfrm flipH="1" flipV="1">
            <a:off x="6266688" y="3259328"/>
            <a:ext cx="119720" cy="22426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922F11-BED1-5C40-89E0-2F7BC720A45E}"/>
              </a:ext>
            </a:extLst>
          </p:cNvPr>
          <p:cNvSpPr txBox="1"/>
          <p:nvPr/>
        </p:nvSpPr>
        <p:spPr>
          <a:xfrm rot="16200000">
            <a:off x="2221400" y="3108840"/>
            <a:ext cx="1313845" cy="400110"/>
          </a:xfrm>
          <a:prstGeom prst="rect">
            <a:avLst/>
          </a:prstGeom>
          <a:noFill/>
        </p:spPr>
        <p:txBody>
          <a:bodyPr wrap="square" rtlCol="0">
            <a:spAutoFit/>
          </a:bodyPr>
          <a:lstStyle/>
          <a:p>
            <a:r>
              <a:rPr lang="en-US" sz="2000" dirty="0"/>
              <a:t>Gene C</a:t>
            </a:r>
          </a:p>
        </p:txBody>
      </p:sp>
      <p:grpSp>
        <p:nvGrpSpPr>
          <p:cNvPr id="29" name="Group 28">
            <a:extLst>
              <a:ext uri="{FF2B5EF4-FFF2-40B4-BE49-F238E27FC236}">
                <a16:creationId xmlns:a16="http://schemas.microsoft.com/office/drawing/2014/main" id="{428B0052-493B-6344-A596-FAB02351F03B}"/>
              </a:ext>
            </a:extLst>
          </p:cNvPr>
          <p:cNvGrpSpPr/>
          <p:nvPr/>
        </p:nvGrpSpPr>
        <p:grpSpPr>
          <a:xfrm>
            <a:off x="6819074" y="3596403"/>
            <a:ext cx="568591" cy="369416"/>
            <a:chOff x="7544904" y="2451652"/>
            <a:chExt cx="366644" cy="265044"/>
          </a:xfrm>
        </p:grpSpPr>
        <p:cxnSp>
          <p:nvCxnSpPr>
            <p:cNvPr id="25" name="Straight Connector 24">
              <a:extLst>
                <a:ext uri="{FF2B5EF4-FFF2-40B4-BE49-F238E27FC236}">
                  <a16:creationId xmlns:a16="http://schemas.microsoft.com/office/drawing/2014/main" id="{4E24134A-EBF7-5548-BF93-5B83FC9436ED}"/>
                </a:ext>
              </a:extLst>
            </p:cNvPr>
            <p:cNvCxnSpPr/>
            <p:nvPr/>
          </p:nvCxnSpPr>
          <p:spPr>
            <a:xfrm>
              <a:off x="7544904" y="2451652"/>
              <a:ext cx="366644" cy="26504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244ED8-21E5-704D-8F0B-AFB1ED42C1D4}"/>
                </a:ext>
              </a:extLst>
            </p:cNvPr>
            <p:cNvCxnSpPr>
              <a:cxnSpLocks/>
            </p:cNvCxnSpPr>
            <p:nvPr/>
          </p:nvCxnSpPr>
          <p:spPr>
            <a:xfrm flipV="1">
              <a:off x="7593496" y="2451652"/>
              <a:ext cx="265290" cy="26504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9B11D32-F549-8143-8BBF-C34BEB9FC889}"/>
              </a:ext>
            </a:extLst>
          </p:cNvPr>
          <p:cNvGrpSpPr/>
          <p:nvPr/>
        </p:nvGrpSpPr>
        <p:grpSpPr>
          <a:xfrm>
            <a:off x="6316211" y="3045720"/>
            <a:ext cx="509105" cy="369416"/>
            <a:chOff x="7414741" y="2254354"/>
            <a:chExt cx="328286" cy="265044"/>
          </a:xfrm>
        </p:grpSpPr>
        <p:cxnSp>
          <p:nvCxnSpPr>
            <p:cNvPr id="31" name="Straight Connector 30">
              <a:extLst>
                <a:ext uri="{FF2B5EF4-FFF2-40B4-BE49-F238E27FC236}">
                  <a16:creationId xmlns:a16="http://schemas.microsoft.com/office/drawing/2014/main" id="{ADB1C8B5-0F1F-394A-A21F-3E12CF10F18E}"/>
                </a:ext>
              </a:extLst>
            </p:cNvPr>
            <p:cNvCxnSpPr>
              <a:cxnSpLocks/>
            </p:cNvCxnSpPr>
            <p:nvPr/>
          </p:nvCxnSpPr>
          <p:spPr>
            <a:xfrm>
              <a:off x="7414741" y="2433983"/>
              <a:ext cx="88594" cy="8541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E74D85-0961-8B4D-90CB-BC6A42D99372}"/>
                </a:ext>
              </a:extLst>
            </p:cNvPr>
            <p:cNvCxnSpPr>
              <a:cxnSpLocks/>
            </p:cNvCxnSpPr>
            <p:nvPr/>
          </p:nvCxnSpPr>
          <p:spPr>
            <a:xfrm flipV="1">
              <a:off x="7477737" y="2254354"/>
              <a:ext cx="265290" cy="26504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139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BBF6-8AAA-8F4D-83F7-131375682C37}"/>
              </a:ext>
            </a:extLst>
          </p:cNvPr>
          <p:cNvSpPr>
            <a:spLocks noGrp="1"/>
          </p:cNvSpPr>
          <p:nvPr>
            <p:ph type="title"/>
          </p:nvPr>
        </p:nvSpPr>
        <p:spPr>
          <a:xfrm>
            <a:off x="452438" y="-206375"/>
            <a:ext cx="10515600" cy="1325563"/>
          </a:xfrm>
        </p:spPr>
        <p:txBody>
          <a:bodyPr/>
          <a:lstStyle/>
          <a:p>
            <a:r>
              <a:rPr lang="en-US" dirty="0"/>
              <a:t>Graphs – applied to </a:t>
            </a:r>
            <a:r>
              <a:rPr lang="en-US" dirty="0" err="1"/>
              <a:t>scRNA</a:t>
            </a:r>
            <a:r>
              <a:rPr lang="en-US" dirty="0"/>
              <a:t>-seq data analysis</a:t>
            </a:r>
          </a:p>
        </p:txBody>
      </p:sp>
      <p:sp>
        <p:nvSpPr>
          <p:cNvPr id="40" name="Rectangle 39">
            <a:extLst>
              <a:ext uri="{FF2B5EF4-FFF2-40B4-BE49-F238E27FC236}">
                <a16:creationId xmlns:a16="http://schemas.microsoft.com/office/drawing/2014/main" id="{99AC8B0E-4A8E-0747-8B8E-1A167D5D1239}"/>
              </a:ext>
            </a:extLst>
          </p:cNvPr>
          <p:cNvSpPr/>
          <p:nvPr/>
        </p:nvSpPr>
        <p:spPr>
          <a:xfrm>
            <a:off x="200821" y="4983128"/>
            <a:ext cx="10618369" cy="1505311"/>
          </a:xfrm>
          <a:prstGeom prst="rect">
            <a:avLst/>
          </a:prstGeom>
          <a:solidFill>
            <a:srgbClr val="DAE3F3">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3C0D033-3028-DD44-A555-7895C4ABDFA9}"/>
              </a:ext>
            </a:extLst>
          </p:cNvPr>
          <p:cNvSpPr txBox="1"/>
          <p:nvPr/>
        </p:nvSpPr>
        <p:spPr>
          <a:xfrm>
            <a:off x="200821" y="4424190"/>
            <a:ext cx="11001891" cy="830997"/>
          </a:xfrm>
          <a:prstGeom prst="rect">
            <a:avLst/>
          </a:prstGeom>
          <a:noFill/>
        </p:spPr>
        <p:txBody>
          <a:bodyPr wrap="square" rtlCol="0">
            <a:spAutoFit/>
          </a:bodyPr>
          <a:lstStyle/>
          <a:p>
            <a:r>
              <a:rPr lang="en-US" sz="2400" dirty="0"/>
              <a:t>How are distances computed?</a:t>
            </a:r>
          </a:p>
          <a:p>
            <a:endParaRPr lang="en-US" sz="24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8F7E901-5A5A-5E48-BF81-7B987AC3D983}"/>
                  </a:ext>
                </a:extLst>
              </p:cNvPr>
              <p:cNvSpPr txBox="1"/>
              <p:nvPr/>
            </p:nvSpPr>
            <p:spPr>
              <a:xfrm>
                <a:off x="245784" y="5233369"/>
                <a:ext cx="10573406" cy="1210011"/>
              </a:xfrm>
              <a:prstGeom prst="rect">
                <a:avLst/>
              </a:prstGeom>
              <a:noFill/>
            </p:spPr>
            <p:txBody>
              <a:bodyPr wrap="square" rtlCol="0">
                <a:spAutoFit/>
              </a:bodyPr>
              <a:lstStyle/>
              <a:p>
                <a:r>
                  <a:rPr lang="en-US" dirty="0"/>
                  <a:t>Cell</a:t>
                </a:r>
                <a:r>
                  <a:rPr lang="en-US" baseline="-25000" dirty="0"/>
                  <a:t>i</a:t>
                </a:r>
                <a:r>
                  <a:rPr lang="en-US" dirty="0"/>
                  <a:t> = ( PCA(</a:t>
                </a:r>
                <a:r>
                  <a:rPr lang="en-US" dirty="0" err="1"/>
                  <a:t>i</a:t>
                </a:r>
                <a:r>
                  <a:rPr lang="en-US" dirty="0"/>
                  <a:t>)</a:t>
                </a:r>
                <a:r>
                  <a:rPr lang="en-US" baseline="-25000" dirty="0"/>
                  <a:t>1</a:t>
                </a:r>
                <a:r>
                  <a:rPr lang="en-US" dirty="0"/>
                  <a:t>, PCA(</a:t>
                </a:r>
                <a:r>
                  <a:rPr lang="en-US" dirty="0" err="1"/>
                  <a:t>i</a:t>
                </a:r>
                <a:r>
                  <a:rPr lang="en-US" dirty="0"/>
                  <a:t>)</a:t>
                </a:r>
                <a:r>
                  <a:rPr lang="en-US" baseline="-25000" dirty="0"/>
                  <a:t>2</a:t>
                </a:r>
                <a:r>
                  <a:rPr lang="en-US" dirty="0"/>
                  <a:t>, PCA(</a:t>
                </a:r>
                <a:r>
                  <a:rPr lang="en-US" dirty="0" err="1"/>
                  <a:t>i</a:t>
                </a:r>
                <a:r>
                  <a:rPr lang="en-US" dirty="0"/>
                  <a:t>)</a:t>
                </a:r>
                <a:r>
                  <a:rPr lang="en-US" baseline="-25000" dirty="0"/>
                  <a:t>3</a:t>
                </a:r>
                <a:r>
                  <a:rPr lang="en-US" dirty="0"/>
                  <a:t>, </a:t>
                </a:r>
                <a:r>
                  <a:rPr lang="is-IS" dirty="0"/>
                  <a:t>…, PCA(i)</a:t>
                </a:r>
                <a:r>
                  <a:rPr lang="en-US" baseline="-25000" dirty="0"/>
                  <a:t>p </a:t>
                </a:r>
                <a:r>
                  <a:rPr lang="is-IS" dirty="0"/>
                  <a:t>)</a:t>
                </a:r>
              </a:p>
              <a:p>
                <a:endParaRPr lang="is-IS" b="0" i="1" dirty="0">
                  <a:latin typeface="Cambria Math" charset="0"/>
                </a:endParaRPr>
              </a:p>
              <a:p>
                <a:pPr/>
                <a14:m>
                  <m:oMathPara xmlns:m="http://schemas.openxmlformats.org/officeDocument/2006/math">
                    <m:oMathParaPr>
                      <m:jc m:val="centerGroup"/>
                    </m:oMathParaPr>
                    <m:oMath xmlns:m="http://schemas.openxmlformats.org/officeDocument/2006/math">
                      <m:r>
                        <a:rPr lang="en-US" b="0" i="1" smtClean="0">
                          <a:latin typeface="Cambria Math" charset="0"/>
                        </a:rPr>
                        <m:t>𝐷𝑖𝑠𝑡</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𝐶𝑒𝑙𝑙</m:t>
                              </m:r>
                            </m:e>
                            <m:sub>
                              <m:r>
                                <a:rPr lang="en-US" i="1">
                                  <a:latin typeface="Cambria Math" charset="0"/>
                                </a:rPr>
                                <m:t>𝑖</m:t>
                              </m:r>
                            </m:sub>
                          </m:sSub>
                          <m:r>
                            <m:rPr>
                              <m:nor/>
                            </m:rPr>
                            <a:rPr lang="is-IS" dirty="0"/>
                            <m:t>,</m:t>
                          </m:r>
                          <m:r>
                            <a:rPr lang="en-US" b="0" i="1" dirty="0" smtClean="0">
                              <a:latin typeface="Cambria Math" charset="0"/>
                            </a:rPr>
                            <m:t>  </m:t>
                          </m:r>
                          <m:sSub>
                            <m:sSubPr>
                              <m:ctrlPr>
                                <a:rPr lang="en-US" i="1">
                                  <a:latin typeface="Cambria Math" panose="02040503050406030204" pitchFamily="18" charset="0"/>
                                </a:rPr>
                              </m:ctrlPr>
                            </m:sSubPr>
                            <m:e>
                              <m:r>
                                <a:rPr lang="en-US" b="0" i="1" smtClean="0">
                                  <a:latin typeface="Cambria Math" charset="0"/>
                                </a:rPr>
                                <m:t> </m:t>
                              </m:r>
                              <m:r>
                                <a:rPr lang="en-US" i="1">
                                  <a:latin typeface="Cambria Math" charset="0"/>
                                </a:rPr>
                                <m:t>𝐶𝑒𝑙𝑙</m:t>
                              </m:r>
                            </m:e>
                            <m:sub>
                              <m:r>
                                <a:rPr lang="en-US" b="0" i="1" smtClean="0">
                                  <a:latin typeface="Cambria Math" charset="0"/>
                                </a:rPr>
                                <m:t>𝑗</m:t>
                              </m:r>
                            </m:sub>
                          </m:sSub>
                        </m:e>
                      </m:d>
                      <m:r>
                        <a:rPr lang="en-US" b="0" i="1" smtClean="0">
                          <a:latin typeface="Cambria Math"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is-I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𝑃𝐶𝐴</m:t>
                                      </m:r>
                                      <m:r>
                                        <a:rPr lang="en-US" i="1">
                                          <a:latin typeface="Cambria Math" charset="0"/>
                                        </a:rPr>
                                        <m:t>(</m:t>
                                      </m:r>
                                      <m:r>
                                        <a:rPr lang="en-US" i="1">
                                          <a:latin typeface="Cambria Math" charset="0"/>
                                        </a:rPr>
                                        <m:t>𝑖</m:t>
                                      </m:r>
                                      <m:r>
                                        <a:rPr lang="en-US" i="1">
                                          <a:latin typeface="Cambria Math" charset="0"/>
                                        </a:rPr>
                                        <m:t>)</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𝑃𝐶𝐴</m:t>
                                      </m:r>
                                      <m:r>
                                        <a:rPr lang="en-US" i="1">
                                          <a:latin typeface="Cambria Math" charset="0"/>
                                        </a:rPr>
                                        <m:t>(</m:t>
                                      </m:r>
                                      <m:r>
                                        <a:rPr lang="en-US" i="1">
                                          <a:latin typeface="Cambria Math" charset="0"/>
                                        </a:rPr>
                                        <m:t>𝑗</m:t>
                                      </m:r>
                                      <m:r>
                                        <a:rPr lang="en-US" i="1">
                                          <a:latin typeface="Cambria Math" charset="0"/>
                                        </a:rPr>
                                        <m:t>)</m:t>
                                      </m:r>
                                    </m:e>
                                    <m:sub>
                                      <m:r>
                                        <a:rPr lang="en-US" i="1">
                                          <a:latin typeface="Cambria Math" charset="0"/>
                                        </a:rPr>
                                        <m:t>1</m:t>
                                      </m:r>
                                    </m:sub>
                                  </m:sSub>
                                </m:e>
                              </m:d>
                            </m:e>
                            <m:sup>
                              <m:r>
                                <a:rPr lang="en-US" b="0" i="1" smtClean="0">
                                  <a:latin typeface="Cambria Math" charset="0"/>
                                </a:rPr>
                                <m:t>2</m:t>
                              </m:r>
                            </m:sup>
                          </m:sSup>
                          <m:r>
                            <a:rPr lang="en-US" b="0" i="1" smtClean="0">
                              <a:latin typeface="Cambria Math" charset="0"/>
                            </a:rPr>
                            <m:t>+</m:t>
                          </m:r>
                          <m:sSup>
                            <m:sSupPr>
                              <m:ctrlPr>
                                <a:rPr lang="en-US" i="1">
                                  <a:latin typeface="Cambria Math" panose="02040503050406030204" pitchFamily="18" charset="0"/>
                                </a:rPr>
                              </m:ctrlPr>
                            </m:sSupPr>
                            <m:e>
                              <m:d>
                                <m:dPr>
                                  <m:ctrlPr>
                                    <a:rPr lang="is-I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𝑃𝐶𝐴</m:t>
                                      </m:r>
                                      <m:r>
                                        <a:rPr lang="en-US" i="1">
                                          <a:latin typeface="Cambria Math" charset="0"/>
                                        </a:rPr>
                                        <m:t>(</m:t>
                                      </m:r>
                                      <m:r>
                                        <a:rPr lang="en-US" i="1">
                                          <a:latin typeface="Cambria Math" charset="0"/>
                                        </a:rPr>
                                        <m:t>𝑖</m:t>
                                      </m:r>
                                      <m:r>
                                        <a:rPr lang="en-US" i="1">
                                          <a:latin typeface="Cambria Math" charset="0"/>
                                        </a:rPr>
                                        <m:t>)</m:t>
                                      </m:r>
                                    </m:e>
                                    <m:sub>
                                      <m:r>
                                        <a:rPr lang="en-US" b="0" i="1" smtClean="0">
                                          <a:latin typeface="Cambria Math" charset="0"/>
                                        </a:rPr>
                                        <m:t>2</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𝑃𝐶𝐴</m:t>
                                      </m:r>
                                      <m:r>
                                        <a:rPr lang="en-US" i="1">
                                          <a:latin typeface="Cambria Math" charset="0"/>
                                        </a:rPr>
                                        <m:t>(</m:t>
                                      </m:r>
                                      <m:r>
                                        <a:rPr lang="en-US" i="1">
                                          <a:latin typeface="Cambria Math" charset="0"/>
                                        </a:rPr>
                                        <m:t>𝑗</m:t>
                                      </m:r>
                                      <m:r>
                                        <a:rPr lang="en-US" i="1">
                                          <a:latin typeface="Cambria Math" charset="0"/>
                                        </a:rPr>
                                        <m:t>)</m:t>
                                      </m:r>
                                    </m:e>
                                    <m:sub>
                                      <m:r>
                                        <a:rPr lang="en-US" b="0" i="1" smtClean="0">
                                          <a:latin typeface="Cambria Math" charset="0"/>
                                        </a:rPr>
                                        <m:t>2</m:t>
                                      </m:r>
                                    </m:sub>
                                  </m:sSub>
                                </m:e>
                              </m:d>
                            </m:e>
                            <m:sup>
                              <m:r>
                                <a:rPr lang="en-US" i="1">
                                  <a:latin typeface="Cambria Math" charset="0"/>
                                </a:rPr>
                                <m:t>2</m:t>
                              </m:r>
                            </m:sup>
                          </m:sSup>
                          <m:r>
                            <a:rPr lang="en-US" b="0" i="1" smtClean="0">
                              <a:latin typeface="Cambria Math" charset="0"/>
                            </a:rPr>
                            <m:t>+…+</m:t>
                          </m:r>
                          <m:sSup>
                            <m:sSupPr>
                              <m:ctrlPr>
                                <a:rPr lang="en-US" i="1">
                                  <a:latin typeface="Cambria Math" panose="02040503050406030204" pitchFamily="18" charset="0"/>
                                </a:rPr>
                              </m:ctrlPr>
                            </m:sSupPr>
                            <m:e>
                              <m:d>
                                <m:dPr>
                                  <m:ctrlPr>
                                    <a:rPr lang="is-I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𝑃𝐶𝐴</m:t>
                                      </m:r>
                                      <m:r>
                                        <a:rPr lang="en-US" i="1">
                                          <a:latin typeface="Cambria Math" charset="0"/>
                                        </a:rPr>
                                        <m:t>(</m:t>
                                      </m:r>
                                      <m:r>
                                        <a:rPr lang="en-US" i="1">
                                          <a:latin typeface="Cambria Math" charset="0"/>
                                        </a:rPr>
                                        <m:t>𝑖</m:t>
                                      </m:r>
                                      <m:r>
                                        <a:rPr lang="en-US" i="1">
                                          <a:latin typeface="Cambria Math" charset="0"/>
                                        </a:rPr>
                                        <m:t>)</m:t>
                                      </m:r>
                                    </m:e>
                                    <m:sub>
                                      <m:r>
                                        <a:rPr lang="en-US" b="0" i="1" smtClean="0">
                                          <a:latin typeface="Cambria Math" panose="02040503050406030204" pitchFamily="18" charset="0"/>
                                        </a:rPr>
                                        <m:t>𝑝</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𝑃𝐶𝐴</m:t>
                                      </m:r>
                                      <m:r>
                                        <a:rPr lang="en-US" i="1">
                                          <a:latin typeface="Cambria Math" charset="0"/>
                                        </a:rPr>
                                        <m:t>(</m:t>
                                      </m:r>
                                      <m:r>
                                        <a:rPr lang="en-US" i="1">
                                          <a:latin typeface="Cambria Math" charset="0"/>
                                        </a:rPr>
                                        <m:t>𝑗</m:t>
                                      </m:r>
                                      <m:r>
                                        <a:rPr lang="en-US" i="1">
                                          <a:latin typeface="Cambria Math" charset="0"/>
                                        </a:rPr>
                                        <m:t>)</m:t>
                                      </m:r>
                                    </m:e>
                                    <m:sub>
                                      <m:r>
                                        <a:rPr lang="en-US" b="0" i="1" smtClean="0">
                                          <a:latin typeface="Cambria Math" panose="02040503050406030204" pitchFamily="18" charset="0"/>
                                        </a:rPr>
                                        <m:t>𝑝</m:t>
                                      </m:r>
                                    </m:sub>
                                  </m:sSub>
                                </m:e>
                              </m:d>
                            </m:e>
                            <m:sup>
                              <m:r>
                                <a:rPr lang="en-US" i="1">
                                  <a:latin typeface="Cambria Math" charset="0"/>
                                </a:rPr>
                                <m:t>2</m:t>
                              </m:r>
                            </m:sup>
                          </m:sSup>
                        </m:e>
                      </m:rad>
                    </m:oMath>
                  </m:oMathPara>
                </a14:m>
                <a:endParaRPr lang="is-IS" dirty="0"/>
              </a:p>
            </p:txBody>
          </p:sp>
        </mc:Choice>
        <mc:Fallback xmlns="">
          <p:sp>
            <p:nvSpPr>
              <p:cNvPr id="42" name="TextBox 41">
                <a:extLst>
                  <a:ext uri="{FF2B5EF4-FFF2-40B4-BE49-F238E27FC236}">
                    <a16:creationId xmlns:a16="http://schemas.microsoft.com/office/drawing/2014/main" id="{88F7E901-5A5A-5E48-BF81-7B987AC3D983}"/>
                  </a:ext>
                </a:extLst>
              </p:cNvPr>
              <p:cNvSpPr txBox="1">
                <a:spLocks noRot="1" noChangeAspect="1" noMove="1" noResize="1" noEditPoints="1" noAdjustHandles="1" noChangeArrowheads="1" noChangeShapeType="1" noTextEdit="1"/>
              </p:cNvSpPr>
              <p:nvPr/>
            </p:nvSpPr>
            <p:spPr>
              <a:xfrm>
                <a:off x="245784" y="5233369"/>
                <a:ext cx="10573406" cy="1210011"/>
              </a:xfrm>
              <a:prstGeom prst="rect">
                <a:avLst/>
              </a:prstGeom>
              <a:blipFill>
                <a:blip r:embed="rId2"/>
                <a:stretch>
                  <a:fillRect l="-480" t="-206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90C9166-207B-6B43-9A7D-AFBDE5CD7C4B}"/>
              </a:ext>
            </a:extLst>
          </p:cNvPr>
          <p:cNvPicPr>
            <a:picLocks noChangeAspect="1"/>
          </p:cNvPicPr>
          <p:nvPr/>
        </p:nvPicPr>
        <p:blipFill rotWithShape="1">
          <a:blip r:embed="rId3"/>
          <a:srcRect r="2304"/>
          <a:stretch/>
        </p:blipFill>
        <p:spPr>
          <a:xfrm>
            <a:off x="5036234" y="1144346"/>
            <a:ext cx="7078964" cy="2708426"/>
          </a:xfrm>
          <a:prstGeom prst="rect">
            <a:avLst/>
          </a:prstGeom>
        </p:spPr>
      </p:pic>
      <p:pic>
        <p:nvPicPr>
          <p:cNvPr id="37" name="Picture 36">
            <a:extLst>
              <a:ext uri="{FF2B5EF4-FFF2-40B4-BE49-F238E27FC236}">
                <a16:creationId xmlns:a16="http://schemas.microsoft.com/office/drawing/2014/main" id="{B87F956B-2B8C-5A47-AD10-D64849FFAC86}"/>
              </a:ext>
            </a:extLst>
          </p:cNvPr>
          <p:cNvPicPr>
            <a:picLocks noChangeAspect="1"/>
          </p:cNvPicPr>
          <p:nvPr/>
        </p:nvPicPr>
        <p:blipFill rotWithShape="1">
          <a:blip r:embed="rId4">
            <a:extLst>
              <a:ext uri="{28A0092B-C50C-407E-A947-70E740481C1C}">
                <a14:useLocalDpi xmlns:a14="http://schemas.microsoft.com/office/drawing/2010/main" val="0"/>
              </a:ext>
            </a:extLst>
          </a:blip>
          <a:srcRect l="11673" t="6523" r="7261" b="9312"/>
          <a:stretch/>
        </p:blipFill>
        <p:spPr>
          <a:xfrm>
            <a:off x="279695" y="1033755"/>
            <a:ext cx="3319432" cy="2599664"/>
          </a:xfrm>
          <a:prstGeom prst="rect">
            <a:avLst/>
          </a:prstGeom>
        </p:spPr>
      </p:pic>
      <p:sp>
        <p:nvSpPr>
          <p:cNvPr id="71" name="TextBox 70">
            <a:extLst>
              <a:ext uri="{FF2B5EF4-FFF2-40B4-BE49-F238E27FC236}">
                <a16:creationId xmlns:a16="http://schemas.microsoft.com/office/drawing/2014/main" id="{6BDE8AA6-BE34-CE49-85FB-A06B432BFF5C}"/>
              </a:ext>
            </a:extLst>
          </p:cNvPr>
          <p:cNvSpPr txBox="1"/>
          <p:nvPr/>
        </p:nvSpPr>
        <p:spPr>
          <a:xfrm rot="20689875">
            <a:off x="2176424" y="3228944"/>
            <a:ext cx="1389994" cy="400110"/>
          </a:xfrm>
          <a:prstGeom prst="rect">
            <a:avLst/>
          </a:prstGeom>
          <a:noFill/>
        </p:spPr>
        <p:txBody>
          <a:bodyPr wrap="square" rtlCol="0">
            <a:spAutoFit/>
          </a:bodyPr>
          <a:lstStyle/>
          <a:p>
            <a:r>
              <a:rPr lang="en-US" sz="2000" dirty="0"/>
              <a:t>Gene A</a:t>
            </a:r>
          </a:p>
        </p:txBody>
      </p:sp>
      <p:sp>
        <p:nvSpPr>
          <p:cNvPr id="72" name="TextBox 71">
            <a:extLst>
              <a:ext uri="{FF2B5EF4-FFF2-40B4-BE49-F238E27FC236}">
                <a16:creationId xmlns:a16="http://schemas.microsoft.com/office/drawing/2014/main" id="{6961F0D9-3150-DC48-8F26-ACD38D19DF52}"/>
              </a:ext>
            </a:extLst>
          </p:cNvPr>
          <p:cNvSpPr txBox="1"/>
          <p:nvPr/>
        </p:nvSpPr>
        <p:spPr>
          <a:xfrm rot="1472894">
            <a:off x="311123" y="3289568"/>
            <a:ext cx="1143659" cy="400110"/>
          </a:xfrm>
          <a:prstGeom prst="rect">
            <a:avLst/>
          </a:prstGeom>
          <a:noFill/>
        </p:spPr>
        <p:txBody>
          <a:bodyPr wrap="square" rtlCol="0">
            <a:spAutoFit/>
          </a:bodyPr>
          <a:lstStyle/>
          <a:p>
            <a:r>
              <a:rPr lang="en-US" sz="2000" dirty="0"/>
              <a:t>Gene B</a:t>
            </a:r>
          </a:p>
        </p:txBody>
      </p:sp>
      <p:sp>
        <p:nvSpPr>
          <p:cNvPr id="73" name="TextBox 72">
            <a:extLst>
              <a:ext uri="{FF2B5EF4-FFF2-40B4-BE49-F238E27FC236}">
                <a16:creationId xmlns:a16="http://schemas.microsoft.com/office/drawing/2014/main" id="{679514C7-320D-9345-B1A9-6667B26CB365}"/>
              </a:ext>
            </a:extLst>
          </p:cNvPr>
          <p:cNvSpPr txBox="1"/>
          <p:nvPr/>
        </p:nvSpPr>
        <p:spPr>
          <a:xfrm rot="16200000">
            <a:off x="-505025" y="1955590"/>
            <a:ext cx="1313845" cy="400110"/>
          </a:xfrm>
          <a:prstGeom prst="rect">
            <a:avLst/>
          </a:prstGeom>
          <a:noFill/>
        </p:spPr>
        <p:txBody>
          <a:bodyPr wrap="square" rtlCol="0">
            <a:spAutoFit/>
          </a:bodyPr>
          <a:lstStyle/>
          <a:p>
            <a:r>
              <a:rPr lang="en-US" sz="2000" dirty="0"/>
              <a:t>Gene C</a:t>
            </a:r>
          </a:p>
        </p:txBody>
      </p:sp>
      <p:sp>
        <p:nvSpPr>
          <p:cNvPr id="74" name="Right Arrow 73">
            <a:extLst>
              <a:ext uri="{FF2B5EF4-FFF2-40B4-BE49-F238E27FC236}">
                <a16:creationId xmlns:a16="http://schemas.microsoft.com/office/drawing/2014/main" id="{6E75D121-0B62-2643-9AEB-9A1617AA37AF}"/>
              </a:ext>
            </a:extLst>
          </p:cNvPr>
          <p:cNvSpPr/>
          <p:nvPr/>
        </p:nvSpPr>
        <p:spPr>
          <a:xfrm>
            <a:off x="3726925" y="2226053"/>
            <a:ext cx="1130385" cy="443208"/>
          </a:xfrm>
          <a:prstGeom prst="rightArrow">
            <a:avLst/>
          </a:prstGeom>
          <a:solidFill>
            <a:schemeClr val="accent6">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11083D3E-1F27-1E47-9AE4-9A874A8ACBEA}"/>
              </a:ext>
            </a:extLst>
          </p:cNvPr>
          <p:cNvSpPr txBox="1"/>
          <p:nvPr/>
        </p:nvSpPr>
        <p:spPr>
          <a:xfrm>
            <a:off x="6719295" y="3535779"/>
            <a:ext cx="5537002" cy="1477328"/>
          </a:xfrm>
          <a:prstGeom prst="rect">
            <a:avLst/>
          </a:prstGeom>
          <a:noFill/>
        </p:spPr>
        <p:txBody>
          <a:bodyPr wrap="square" rtlCol="0">
            <a:spAutoFit/>
          </a:bodyPr>
          <a:lstStyle/>
          <a:p>
            <a:endParaRPr lang="en-US" dirty="0"/>
          </a:p>
          <a:p>
            <a:r>
              <a:rPr lang="en-US" dirty="0"/>
              <a:t>We will construct graphs where:</a:t>
            </a:r>
          </a:p>
          <a:p>
            <a:r>
              <a:rPr lang="en-US" dirty="0"/>
              <a:t>Vertices = Cells</a:t>
            </a:r>
          </a:p>
          <a:p>
            <a:r>
              <a:rPr lang="en-US" dirty="0"/>
              <a:t>Edges = Connections between similar cells</a:t>
            </a:r>
          </a:p>
          <a:p>
            <a:r>
              <a:rPr lang="en-US" dirty="0"/>
              <a:t>Weights = Inversely dependent on distance between cells</a:t>
            </a:r>
          </a:p>
        </p:txBody>
      </p:sp>
    </p:spTree>
    <p:extLst>
      <p:ext uri="{BB962C8B-B14F-4D97-AF65-F5344CB8AC3E}">
        <p14:creationId xmlns:p14="http://schemas.microsoft.com/office/powerpoint/2010/main" val="257261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BBF6-8AAA-8F4D-83F7-131375682C37}"/>
              </a:ext>
            </a:extLst>
          </p:cNvPr>
          <p:cNvSpPr>
            <a:spLocks noGrp="1"/>
          </p:cNvSpPr>
          <p:nvPr>
            <p:ph type="title"/>
          </p:nvPr>
        </p:nvSpPr>
        <p:spPr>
          <a:xfrm>
            <a:off x="452438" y="-206375"/>
            <a:ext cx="10515600" cy="1325563"/>
          </a:xfrm>
        </p:spPr>
        <p:txBody>
          <a:bodyPr/>
          <a:lstStyle/>
          <a:p>
            <a:r>
              <a:rPr lang="en-US" dirty="0"/>
              <a:t>Graphs – applied to </a:t>
            </a:r>
            <a:r>
              <a:rPr lang="en-US" dirty="0" err="1"/>
              <a:t>scRNA</a:t>
            </a:r>
            <a:r>
              <a:rPr lang="en-US" dirty="0"/>
              <a:t>-seq data analysis</a:t>
            </a:r>
          </a:p>
        </p:txBody>
      </p:sp>
      <p:sp>
        <p:nvSpPr>
          <p:cNvPr id="34" name="Rectangle 33">
            <a:extLst>
              <a:ext uri="{FF2B5EF4-FFF2-40B4-BE49-F238E27FC236}">
                <a16:creationId xmlns:a16="http://schemas.microsoft.com/office/drawing/2014/main" id="{D5F00897-EBFE-164E-8EC6-9C04BD0BFE92}"/>
              </a:ext>
            </a:extLst>
          </p:cNvPr>
          <p:cNvSpPr/>
          <p:nvPr/>
        </p:nvSpPr>
        <p:spPr>
          <a:xfrm>
            <a:off x="705853" y="1171581"/>
            <a:ext cx="465722" cy="285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63C28EF-2383-FC43-B9C8-26C66B598141}"/>
              </a:ext>
            </a:extLst>
          </p:cNvPr>
          <p:cNvSpPr/>
          <p:nvPr/>
        </p:nvSpPr>
        <p:spPr>
          <a:xfrm>
            <a:off x="211556" y="1111762"/>
            <a:ext cx="831432" cy="521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DF24880-C258-AF4D-8313-67447958BEAF}"/>
              </a:ext>
            </a:extLst>
          </p:cNvPr>
          <p:cNvSpPr/>
          <p:nvPr/>
        </p:nvSpPr>
        <p:spPr>
          <a:xfrm>
            <a:off x="822628" y="1174242"/>
            <a:ext cx="465722" cy="536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ACD58E3-66FE-6548-9BA9-C1F3B369F0AE}"/>
              </a:ext>
            </a:extLst>
          </p:cNvPr>
          <p:cNvSpPr txBox="1"/>
          <p:nvPr/>
        </p:nvSpPr>
        <p:spPr>
          <a:xfrm>
            <a:off x="279699" y="1403665"/>
            <a:ext cx="10287000" cy="2308324"/>
          </a:xfrm>
          <a:prstGeom prst="rect">
            <a:avLst/>
          </a:prstGeom>
          <a:noFill/>
        </p:spPr>
        <p:txBody>
          <a:bodyPr wrap="square" rtlCol="0">
            <a:spAutoFit/>
          </a:bodyPr>
          <a:lstStyle/>
          <a:p>
            <a:r>
              <a:rPr lang="en-US" dirty="0"/>
              <a:t>Algorithm:</a:t>
            </a:r>
          </a:p>
          <a:p>
            <a:endParaRPr lang="en-US" dirty="0"/>
          </a:p>
          <a:p>
            <a:pPr marL="342900" indent="-342900">
              <a:buAutoNum type="arabicPeriod"/>
            </a:pPr>
            <a:r>
              <a:rPr lang="en-US" dirty="0"/>
              <a:t>Process data</a:t>
            </a:r>
          </a:p>
          <a:p>
            <a:pPr marL="342900" indent="-342900">
              <a:buAutoNum type="arabicPeriod"/>
            </a:pPr>
            <a:r>
              <a:rPr lang="en-US" dirty="0"/>
              <a:t>PCA -&gt; get top </a:t>
            </a:r>
            <a:r>
              <a:rPr lang="en-US" i="1" dirty="0"/>
              <a:t>p</a:t>
            </a:r>
            <a:r>
              <a:rPr lang="en-US" dirty="0"/>
              <a:t> components</a:t>
            </a:r>
          </a:p>
          <a:p>
            <a:pPr marL="342900" indent="-342900">
              <a:buAutoNum type="arabicPeriod"/>
            </a:pPr>
            <a:r>
              <a:rPr lang="en-US" dirty="0"/>
              <a:t>Fix </a:t>
            </a:r>
            <a:r>
              <a:rPr lang="en-US" i="1" dirty="0"/>
              <a:t>k</a:t>
            </a:r>
          </a:p>
          <a:p>
            <a:pPr marL="342900" indent="-342900">
              <a:buAutoNum type="arabicPeriod"/>
            </a:pPr>
            <a:r>
              <a:rPr lang="en-US" dirty="0"/>
              <a:t>For each cell compute the distance to the </a:t>
            </a:r>
            <a:r>
              <a:rPr lang="en-US" i="1" dirty="0"/>
              <a:t>k</a:t>
            </a:r>
            <a:r>
              <a:rPr lang="en-US" dirty="0"/>
              <a:t> nearest cells</a:t>
            </a:r>
          </a:p>
          <a:p>
            <a:pPr marL="800100" lvl="1" indent="-342900">
              <a:buFont typeface="+mj-lt"/>
              <a:buAutoNum type="alphaUcPeriod"/>
            </a:pPr>
            <a:r>
              <a:rPr lang="en-US" dirty="0"/>
              <a:t>Distance metric is typically Euclidean</a:t>
            </a:r>
          </a:p>
          <a:p>
            <a:pPr marL="342900" indent="-342900">
              <a:buFont typeface="+mj-lt"/>
              <a:buAutoNum type="arabicPeriod"/>
            </a:pPr>
            <a:r>
              <a:rPr lang="en-US" dirty="0"/>
              <a:t>Results in a distance matrix like:</a:t>
            </a:r>
          </a:p>
        </p:txBody>
      </p:sp>
      <p:graphicFrame>
        <p:nvGraphicFramePr>
          <p:cNvPr id="36" name="Table 35">
            <a:extLst>
              <a:ext uri="{FF2B5EF4-FFF2-40B4-BE49-F238E27FC236}">
                <a16:creationId xmlns:a16="http://schemas.microsoft.com/office/drawing/2014/main" id="{2CDA8F06-0DCF-1A48-B3E1-8C45A3855272}"/>
              </a:ext>
            </a:extLst>
          </p:cNvPr>
          <p:cNvGraphicFramePr>
            <a:graphicFrameLocks noGrp="1"/>
          </p:cNvGraphicFramePr>
          <p:nvPr/>
        </p:nvGraphicFramePr>
        <p:xfrm>
          <a:off x="6302774" y="1283758"/>
          <a:ext cx="5609527" cy="2268952"/>
        </p:xfrm>
        <a:graphic>
          <a:graphicData uri="http://schemas.openxmlformats.org/drawingml/2006/table">
            <a:tbl>
              <a:tblPr firstRow="1" bandRow="1">
                <a:tableStyleId>{5C22544A-7EE6-4342-B048-85BDC9FD1C3A}</a:tableStyleId>
              </a:tblPr>
              <a:tblGrid>
                <a:gridCol w="801361">
                  <a:extLst>
                    <a:ext uri="{9D8B030D-6E8A-4147-A177-3AD203B41FA5}">
                      <a16:colId xmlns:a16="http://schemas.microsoft.com/office/drawing/2014/main" val="20000"/>
                    </a:ext>
                  </a:extLst>
                </a:gridCol>
                <a:gridCol w="801361">
                  <a:extLst>
                    <a:ext uri="{9D8B030D-6E8A-4147-A177-3AD203B41FA5}">
                      <a16:colId xmlns:a16="http://schemas.microsoft.com/office/drawing/2014/main" val="20001"/>
                    </a:ext>
                  </a:extLst>
                </a:gridCol>
                <a:gridCol w="801361">
                  <a:extLst>
                    <a:ext uri="{9D8B030D-6E8A-4147-A177-3AD203B41FA5}">
                      <a16:colId xmlns:a16="http://schemas.microsoft.com/office/drawing/2014/main" val="20002"/>
                    </a:ext>
                  </a:extLst>
                </a:gridCol>
                <a:gridCol w="801361">
                  <a:extLst>
                    <a:ext uri="{9D8B030D-6E8A-4147-A177-3AD203B41FA5}">
                      <a16:colId xmlns:a16="http://schemas.microsoft.com/office/drawing/2014/main" val="20003"/>
                    </a:ext>
                  </a:extLst>
                </a:gridCol>
                <a:gridCol w="801361">
                  <a:extLst>
                    <a:ext uri="{9D8B030D-6E8A-4147-A177-3AD203B41FA5}">
                      <a16:colId xmlns:a16="http://schemas.microsoft.com/office/drawing/2014/main" val="20004"/>
                    </a:ext>
                  </a:extLst>
                </a:gridCol>
                <a:gridCol w="801361">
                  <a:extLst>
                    <a:ext uri="{9D8B030D-6E8A-4147-A177-3AD203B41FA5}">
                      <a16:colId xmlns:a16="http://schemas.microsoft.com/office/drawing/2014/main" val="20005"/>
                    </a:ext>
                  </a:extLst>
                </a:gridCol>
                <a:gridCol w="801361">
                  <a:extLst>
                    <a:ext uri="{9D8B030D-6E8A-4147-A177-3AD203B41FA5}">
                      <a16:colId xmlns:a16="http://schemas.microsoft.com/office/drawing/2014/main" val="20006"/>
                    </a:ext>
                  </a:extLst>
                </a:gridCol>
              </a:tblGrid>
              <a:tr h="321182">
                <a:tc>
                  <a:txBody>
                    <a:bodyPr/>
                    <a:lstStyle/>
                    <a:p>
                      <a:pPr algn="ctr"/>
                      <a:endParaRPr lang="en-US" sz="1600" dirty="0"/>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b="0" dirty="0">
                          <a:solidFill>
                            <a:schemeClr val="tx1"/>
                          </a:solidFill>
                        </a:rPr>
                        <a:t>Cell</a:t>
                      </a:r>
                      <a:r>
                        <a:rPr lang="en-US" sz="1600" b="0" baseline="0" dirty="0">
                          <a:solidFill>
                            <a:schemeClr val="tx1"/>
                          </a:solidFill>
                        </a:rPr>
                        <a:t> 1</a:t>
                      </a:r>
                      <a:endParaRPr lang="en-US" sz="1600" b="0" dirty="0">
                        <a:solidFill>
                          <a:schemeClr val="tx1"/>
                        </a:solidFill>
                      </a:endParaRP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b="0" dirty="0">
                          <a:solidFill>
                            <a:schemeClr val="tx1"/>
                          </a:solidFill>
                        </a:rPr>
                        <a:t>Cell 2</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b="0" dirty="0">
                          <a:solidFill>
                            <a:schemeClr val="tx1"/>
                          </a:solidFill>
                        </a:rPr>
                        <a:t>Cell 3</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b="0" dirty="0">
                          <a:solidFill>
                            <a:schemeClr val="tx1"/>
                          </a:solidFill>
                        </a:rPr>
                        <a:t>Cell 4</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b="0" dirty="0">
                          <a:solidFill>
                            <a:schemeClr val="tx1"/>
                          </a:solidFill>
                        </a:rPr>
                        <a:t>Cell 5</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b="0" dirty="0">
                          <a:solidFill>
                            <a:schemeClr val="tx1"/>
                          </a:solidFill>
                        </a:rPr>
                        <a:t>Cell 6</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0"/>
                  </a:ext>
                </a:extLst>
              </a:tr>
              <a:tr h="321182">
                <a:tc>
                  <a:txBody>
                    <a:bodyPr/>
                    <a:lstStyle/>
                    <a:p>
                      <a:pPr algn="ctr"/>
                      <a:r>
                        <a:rPr lang="en-US" sz="1600" dirty="0"/>
                        <a:t>Cell 1</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0</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D(1, 2)</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D(1, 3)</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D(1, 4)</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D(1, 5)</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D(1, 6)</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1"/>
                  </a:ext>
                </a:extLst>
              </a:tr>
              <a:tr h="321182">
                <a:tc>
                  <a:txBody>
                    <a:bodyPr/>
                    <a:lstStyle/>
                    <a:p>
                      <a:pPr algn="ctr"/>
                      <a:r>
                        <a:rPr lang="en-US" sz="1600" dirty="0"/>
                        <a:t>Cell 2</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D(2,</a:t>
                      </a:r>
                      <a:r>
                        <a:rPr lang="en-US" sz="1600" baseline="0" dirty="0"/>
                        <a:t> 1)</a:t>
                      </a:r>
                      <a:endParaRPr lang="en-US" sz="1600" dirty="0"/>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0</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D(2,</a:t>
                      </a:r>
                      <a:r>
                        <a:rPr lang="en-US" sz="1600" baseline="0" dirty="0"/>
                        <a:t> 3)</a:t>
                      </a:r>
                      <a:endParaRPr lang="en-US" sz="1600" dirty="0"/>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D(2, 4)</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D(2, 5)</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D(2, 6)</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2"/>
                  </a:ext>
                </a:extLst>
              </a:tr>
              <a:tr h="321182">
                <a:tc>
                  <a:txBody>
                    <a:bodyPr/>
                    <a:lstStyle/>
                    <a:p>
                      <a:pPr algn="ctr"/>
                      <a:r>
                        <a:rPr lang="en-US" sz="1600" dirty="0"/>
                        <a:t>Cell 3</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D(3, 1)</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D(3, 1)</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0</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D(3, 4)</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D(3, 5)</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D(3, 6)</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3"/>
                  </a:ext>
                </a:extLst>
              </a:tr>
              <a:tr h="321182">
                <a:tc>
                  <a:txBody>
                    <a:bodyPr/>
                    <a:lstStyle/>
                    <a:p>
                      <a:pPr algn="ctr"/>
                      <a:r>
                        <a:rPr lang="en-US" sz="1600" dirty="0"/>
                        <a:t>Cell 4</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D(4, 1)</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D(4, 2)</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D(4, 3)</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0</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D(4,</a:t>
                      </a:r>
                      <a:r>
                        <a:rPr lang="en-US" sz="1600" baseline="0" dirty="0"/>
                        <a:t> 5)</a:t>
                      </a:r>
                      <a:endParaRPr lang="en-US" sz="1600" dirty="0"/>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D(4, 6)</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4"/>
                  </a:ext>
                </a:extLst>
              </a:tr>
              <a:tr h="321182">
                <a:tc>
                  <a:txBody>
                    <a:bodyPr/>
                    <a:lstStyle/>
                    <a:p>
                      <a:pPr algn="ctr"/>
                      <a:r>
                        <a:rPr lang="en-US" sz="1600" dirty="0"/>
                        <a:t>Cell 5</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D(5,</a:t>
                      </a:r>
                      <a:r>
                        <a:rPr lang="en-US" sz="1600" baseline="0" dirty="0"/>
                        <a:t> 1)</a:t>
                      </a:r>
                      <a:endParaRPr lang="en-US" sz="1600" dirty="0"/>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D(5, 2)</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D(5, 3)</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D(5, 4)</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0</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D(5, 6)</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5"/>
                  </a:ext>
                </a:extLst>
              </a:tr>
              <a:tr h="321182">
                <a:tc>
                  <a:txBody>
                    <a:bodyPr/>
                    <a:lstStyle/>
                    <a:p>
                      <a:pPr algn="ctr"/>
                      <a:r>
                        <a:rPr lang="en-US" sz="1600" dirty="0"/>
                        <a:t>Cell 6</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D(6, 1)</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D(6, 2)</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D(6, 3)</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D(6, 4)</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D(6, 5)</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600" dirty="0"/>
                        <a:t>0</a:t>
                      </a:r>
                    </a:p>
                  </a:txBody>
                  <a:tcPr marL="80295" marR="80295" marT="40148" marB="40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6"/>
                  </a:ext>
                </a:extLst>
              </a:tr>
            </a:tbl>
          </a:graphicData>
        </a:graphic>
      </p:graphicFrame>
      <p:graphicFrame>
        <p:nvGraphicFramePr>
          <p:cNvPr id="39" name="Table 38">
            <a:extLst>
              <a:ext uri="{FF2B5EF4-FFF2-40B4-BE49-F238E27FC236}">
                <a16:creationId xmlns:a16="http://schemas.microsoft.com/office/drawing/2014/main" id="{682C69BE-0851-1241-8750-5DAEF9648DA2}"/>
              </a:ext>
            </a:extLst>
          </p:cNvPr>
          <p:cNvGraphicFramePr>
            <a:graphicFrameLocks noGrp="1"/>
          </p:cNvGraphicFramePr>
          <p:nvPr/>
        </p:nvGraphicFramePr>
        <p:xfrm>
          <a:off x="6319405" y="4574117"/>
          <a:ext cx="5601211" cy="2000250"/>
        </p:xfrm>
        <a:graphic>
          <a:graphicData uri="http://schemas.openxmlformats.org/drawingml/2006/table">
            <a:tbl>
              <a:tblPr firstRow="1" bandRow="1">
                <a:tableStyleId>{5C22544A-7EE6-4342-B048-85BDC9FD1C3A}</a:tableStyleId>
              </a:tblPr>
              <a:tblGrid>
                <a:gridCol w="800173">
                  <a:extLst>
                    <a:ext uri="{9D8B030D-6E8A-4147-A177-3AD203B41FA5}">
                      <a16:colId xmlns:a16="http://schemas.microsoft.com/office/drawing/2014/main" val="20000"/>
                    </a:ext>
                  </a:extLst>
                </a:gridCol>
                <a:gridCol w="800173">
                  <a:extLst>
                    <a:ext uri="{9D8B030D-6E8A-4147-A177-3AD203B41FA5}">
                      <a16:colId xmlns:a16="http://schemas.microsoft.com/office/drawing/2014/main" val="20001"/>
                    </a:ext>
                  </a:extLst>
                </a:gridCol>
                <a:gridCol w="800173">
                  <a:extLst>
                    <a:ext uri="{9D8B030D-6E8A-4147-A177-3AD203B41FA5}">
                      <a16:colId xmlns:a16="http://schemas.microsoft.com/office/drawing/2014/main" val="20002"/>
                    </a:ext>
                  </a:extLst>
                </a:gridCol>
                <a:gridCol w="800173">
                  <a:extLst>
                    <a:ext uri="{9D8B030D-6E8A-4147-A177-3AD203B41FA5}">
                      <a16:colId xmlns:a16="http://schemas.microsoft.com/office/drawing/2014/main" val="20003"/>
                    </a:ext>
                  </a:extLst>
                </a:gridCol>
                <a:gridCol w="800173">
                  <a:extLst>
                    <a:ext uri="{9D8B030D-6E8A-4147-A177-3AD203B41FA5}">
                      <a16:colId xmlns:a16="http://schemas.microsoft.com/office/drawing/2014/main" val="20004"/>
                    </a:ext>
                  </a:extLst>
                </a:gridCol>
                <a:gridCol w="800173">
                  <a:extLst>
                    <a:ext uri="{9D8B030D-6E8A-4147-A177-3AD203B41FA5}">
                      <a16:colId xmlns:a16="http://schemas.microsoft.com/office/drawing/2014/main" val="20005"/>
                    </a:ext>
                  </a:extLst>
                </a:gridCol>
                <a:gridCol w="800173">
                  <a:extLst>
                    <a:ext uri="{9D8B030D-6E8A-4147-A177-3AD203B41FA5}">
                      <a16:colId xmlns:a16="http://schemas.microsoft.com/office/drawing/2014/main" val="20006"/>
                    </a:ext>
                  </a:extLst>
                </a:gridCol>
              </a:tblGrid>
              <a:tr h="285750">
                <a:tc>
                  <a:txBody>
                    <a:bodyPr/>
                    <a:lstStyle/>
                    <a:p>
                      <a:pPr algn="ctr"/>
                      <a:endParaRPr lang="en-US" sz="1400" dirty="0"/>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b="0" dirty="0">
                          <a:solidFill>
                            <a:schemeClr val="tx1"/>
                          </a:solidFill>
                        </a:rPr>
                        <a:t>Cell</a:t>
                      </a:r>
                      <a:r>
                        <a:rPr lang="en-US" sz="1400" b="0" baseline="0" dirty="0">
                          <a:solidFill>
                            <a:schemeClr val="tx1"/>
                          </a:solidFill>
                        </a:rPr>
                        <a:t> 1</a:t>
                      </a:r>
                      <a:endParaRPr lang="en-US" sz="1400" b="0" dirty="0">
                        <a:solidFill>
                          <a:schemeClr val="tx1"/>
                        </a:solidFill>
                      </a:endParaRP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b="0" dirty="0">
                          <a:solidFill>
                            <a:schemeClr val="tx1"/>
                          </a:solidFill>
                        </a:rPr>
                        <a:t>Cell 2</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b="0" dirty="0">
                          <a:solidFill>
                            <a:schemeClr val="tx1"/>
                          </a:solidFill>
                        </a:rPr>
                        <a:t>Cell 3</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b="0" dirty="0">
                          <a:solidFill>
                            <a:schemeClr val="tx1"/>
                          </a:solidFill>
                        </a:rPr>
                        <a:t>Cell 4</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b="0" dirty="0">
                          <a:solidFill>
                            <a:schemeClr val="tx1"/>
                          </a:solidFill>
                        </a:rPr>
                        <a:t>Cell 5</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b="0" dirty="0">
                          <a:solidFill>
                            <a:schemeClr val="tx1"/>
                          </a:solidFill>
                        </a:rPr>
                        <a:t>Cell 6</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0"/>
                  </a:ext>
                </a:extLst>
              </a:tr>
              <a:tr h="285750">
                <a:tc>
                  <a:txBody>
                    <a:bodyPr/>
                    <a:lstStyle/>
                    <a:p>
                      <a:pPr algn="ctr"/>
                      <a:r>
                        <a:rPr lang="en-US" sz="1400" dirty="0"/>
                        <a:t>Cell 1</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D(1, 2)</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D(1, 3)</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D(1, 6)</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1"/>
                  </a:ext>
                </a:extLst>
              </a:tr>
              <a:tr h="285750">
                <a:tc>
                  <a:txBody>
                    <a:bodyPr/>
                    <a:lstStyle/>
                    <a:p>
                      <a:pPr algn="ctr"/>
                      <a:r>
                        <a:rPr lang="en-US" sz="1400" dirty="0"/>
                        <a:t>Cell 2</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D(2,</a:t>
                      </a:r>
                      <a:r>
                        <a:rPr lang="en-US" sz="1400" baseline="0" dirty="0"/>
                        <a:t> 1)</a:t>
                      </a:r>
                      <a:endParaRPr lang="en-US" sz="1400" dirty="0"/>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D(2,</a:t>
                      </a:r>
                      <a:r>
                        <a:rPr lang="en-US" sz="1400" baseline="0" dirty="0"/>
                        <a:t> 3)</a:t>
                      </a:r>
                      <a:endParaRPr lang="en-US" sz="1400" dirty="0"/>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D(2, 5)</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2"/>
                  </a:ext>
                </a:extLst>
              </a:tr>
              <a:tr h="285750">
                <a:tc>
                  <a:txBody>
                    <a:bodyPr/>
                    <a:lstStyle/>
                    <a:p>
                      <a:pPr algn="ctr"/>
                      <a:r>
                        <a:rPr lang="en-US" sz="1400" dirty="0"/>
                        <a:t>Cell 3</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D(3, 1)</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D(3, 1)</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D(3, 4)</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3"/>
                  </a:ext>
                </a:extLst>
              </a:tr>
              <a:tr h="285750">
                <a:tc>
                  <a:txBody>
                    <a:bodyPr/>
                    <a:lstStyle/>
                    <a:p>
                      <a:pPr algn="ctr"/>
                      <a:r>
                        <a:rPr lang="en-US" sz="1400" dirty="0"/>
                        <a:t>Cell 4</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D(4, 2)</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D(4, 3)</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D(4, 6)</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4"/>
                  </a:ext>
                </a:extLst>
              </a:tr>
              <a:tr h="285750">
                <a:tc>
                  <a:txBody>
                    <a:bodyPr/>
                    <a:lstStyle/>
                    <a:p>
                      <a:pPr algn="ctr"/>
                      <a:r>
                        <a:rPr lang="en-US" sz="1400" dirty="0"/>
                        <a:t>Cell 5</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D(5, 2)</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D(5, 4)</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D(5, 6)</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5"/>
                  </a:ext>
                </a:extLst>
              </a:tr>
              <a:tr h="285750">
                <a:tc>
                  <a:txBody>
                    <a:bodyPr/>
                    <a:lstStyle/>
                    <a:p>
                      <a:pPr algn="ctr"/>
                      <a:r>
                        <a:rPr lang="en-US" sz="1400" dirty="0"/>
                        <a:t>Cell 6</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D(6, 1)</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D(6, 3)</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D(6, 5)</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400" dirty="0"/>
                        <a:t>0</a:t>
                      </a:r>
                    </a:p>
                  </a:txBody>
                  <a:tcPr marL="68826" marR="68826" marT="34413" marB="344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0006"/>
                  </a:ext>
                </a:extLst>
              </a:tr>
            </a:tbl>
          </a:graphicData>
        </a:graphic>
      </p:graphicFrame>
      <p:sp>
        <p:nvSpPr>
          <p:cNvPr id="44" name="TextBox 43">
            <a:extLst>
              <a:ext uri="{FF2B5EF4-FFF2-40B4-BE49-F238E27FC236}">
                <a16:creationId xmlns:a16="http://schemas.microsoft.com/office/drawing/2014/main" id="{BE7521BC-1332-D548-9C43-00573377E84C}"/>
              </a:ext>
            </a:extLst>
          </p:cNvPr>
          <p:cNvSpPr txBox="1"/>
          <p:nvPr/>
        </p:nvSpPr>
        <p:spPr>
          <a:xfrm>
            <a:off x="5991246" y="3846366"/>
            <a:ext cx="3171825" cy="369332"/>
          </a:xfrm>
          <a:prstGeom prst="rect">
            <a:avLst/>
          </a:prstGeom>
          <a:solidFill>
            <a:srgbClr val="DAE3F3"/>
          </a:solidFill>
          <a:ln>
            <a:solidFill>
              <a:srgbClr val="C00000"/>
            </a:solidFill>
          </a:ln>
        </p:spPr>
        <p:txBody>
          <a:bodyPr wrap="square" rtlCol="0">
            <a:spAutoFit/>
          </a:bodyPr>
          <a:lstStyle/>
          <a:p>
            <a:r>
              <a:rPr lang="en-US" dirty="0"/>
              <a:t>Keep only 3 nearest neighbors</a:t>
            </a:r>
          </a:p>
        </p:txBody>
      </p:sp>
      <p:sp>
        <p:nvSpPr>
          <p:cNvPr id="4" name="Down Arrow 3">
            <a:extLst>
              <a:ext uri="{FF2B5EF4-FFF2-40B4-BE49-F238E27FC236}">
                <a16:creationId xmlns:a16="http://schemas.microsoft.com/office/drawing/2014/main" id="{66AFF9AA-2312-6841-B04B-23D1A0B13435}"/>
              </a:ext>
            </a:extLst>
          </p:cNvPr>
          <p:cNvSpPr/>
          <p:nvPr/>
        </p:nvSpPr>
        <p:spPr>
          <a:xfrm>
            <a:off x="9344025" y="3671888"/>
            <a:ext cx="257175" cy="742950"/>
          </a:xfrm>
          <a:prstGeom prst="down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D86B1A1F-373F-4D40-95F2-1F31986421AD}"/>
              </a:ext>
            </a:extLst>
          </p:cNvPr>
          <p:cNvGrpSpPr/>
          <p:nvPr/>
        </p:nvGrpSpPr>
        <p:grpSpPr>
          <a:xfrm>
            <a:off x="-1" y="4757994"/>
            <a:ext cx="5601211" cy="1816373"/>
            <a:chOff x="455528" y="1040644"/>
            <a:chExt cx="11570142" cy="3306009"/>
          </a:xfrm>
        </p:grpSpPr>
        <p:grpSp>
          <p:nvGrpSpPr>
            <p:cNvPr id="45" name="Group 44">
              <a:extLst>
                <a:ext uri="{FF2B5EF4-FFF2-40B4-BE49-F238E27FC236}">
                  <a16:creationId xmlns:a16="http://schemas.microsoft.com/office/drawing/2014/main" id="{78AF5BE8-41F5-924D-9F62-278F7A8BB34C}"/>
                </a:ext>
              </a:extLst>
            </p:cNvPr>
            <p:cNvGrpSpPr/>
            <p:nvPr/>
          </p:nvGrpSpPr>
          <p:grpSpPr>
            <a:xfrm>
              <a:off x="5722660" y="1497926"/>
              <a:ext cx="6303010" cy="2471169"/>
              <a:chOff x="472992" y="2267264"/>
              <a:chExt cx="9640270" cy="3357248"/>
            </a:xfrm>
          </p:grpSpPr>
          <p:cxnSp>
            <p:nvCxnSpPr>
              <p:cNvPr id="46" name="Straight Connector 45">
                <a:extLst>
                  <a:ext uri="{FF2B5EF4-FFF2-40B4-BE49-F238E27FC236}">
                    <a16:creationId xmlns:a16="http://schemas.microsoft.com/office/drawing/2014/main" id="{7CCC1E40-1ABA-4540-BEAE-BA0FD6C8954F}"/>
                  </a:ext>
                </a:extLst>
              </p:cNvPr>
              <p:cNvCxnSpPr/>
              <p:nvPr/>
            </p:nvCxnSpPr>
            <p:spPr>
              <a:xfrm flipV="1">
                <a:off x="1055489" y="2590005"/>
                <a:ext cx="1340644" cy="58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5859BD-4799-964E-85AE-E25A54D249C2}"/>
                  </a:ext>
                </a:extLst>
              </p:cNvPr>
              <p:cNvCxnSpPr/>
              <p:nvPr/>
            </p:nvCxnSpPr>
            <p:spPr>
              <a:xfrm flipH="1" flipV="1">
                <a:off x="2559499" y="2588204"/>
                <a:ext cx="1626740" cy="6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D0A4435-4B9A-6F4F-87CF-EB7FB5236F73}"/>
                  </a:ext>
                </a:extLst>
              </p:cNvPr>
              <p:cNvCxnSpPr>
                <a:stCxn id="62" idx="2"/>
              </p:cNvCxnSpPr>
              <p:nvPr/>
            </p:nvCxnSpPr>
            <p:spPr>
              <a:xfrm flipH="1" flipV="1">
                <a:off x="4612575" y="2554112"/>
                <a:ext cx="2074978" cy="2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4F2D67-84DB-BD4C-A674-D0532094A121}"/>
                  </a:ext>
                </a:extLst>
              </p:cNvPr>
              <p:cNvCxnSpPr/>
              <p:nvPr/>
            </p:nvCxnSpPr>
            <p:spPr>
              <a:xfrm flipH="1" flipV="1">
                <a:off x="1913255" y="4185659"/>
                <a:ext cx="1407946" cy="1126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DA6F75F-38E0-CA4C-BCAB-1AF2F5E37DCB}"/>
                  </a:ext>
                </a:extLst>
              </p:cNvPr>
              <p:cNvCxnSpPr/>
              <p:nvPr/>
            </p:nvCxnSpPr>
            <p:spPr>
              <a:xfrm flipH="1" flipV="1">
                <a:off x="2396133" y="2712560"/>
                <a:ext cx="1925193" cy="1310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8CEFF4F-0792-6D40-A20D-00E6C88C2EC1}"/>
                  </a:ext>
                </a:extLst>
              </p:cNvPr>
              <p:cNvCxnSpPr/>
              <p:nvPr/>
            </p:nvCxnSpPr>
            <p:spPr>
              <a:xfrm flipV="1">
                <a:off x="4321326" y="2588204"/>
                <a:ext cx="28279" cy="1278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140F99-9CDB-0047-AB34-ABAFBCF13DE1}"/>
                  </a:ext>
                </a:extLst>
              </p:cNvPr>
              <p:cNvCxnSpPr/>
              <p:nvPr/>
            </p:nvCxnSpPr>
            <p:spPr>
              <a:xfrm flipH="1" flipV="1">
                <a:off x="6978801" y="2584838"/>
                <a:ext cx="2708124" cy="1142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C7EF40-C562-564C-8433-34B17CFCEC60}"/>
                  </a:ext>
                </a:extLst>
              </p:cNvPr>
              <p:cNvCxnSpPr/>
              <p:nvPr/>
            </p:nvCxnSpPr>
            <p:spPr>
              <a:xfrm flipH="1">
                <a:off x="6594918" y="3867152"/>
                <a:ext cx="3209933" cy="769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BBD3434-6AFB-914B-BA1C-E3596987452C}"/>
                  </a:ext>
                </a:extLst>
              </p:cNvPr>
              <p:cNvCxnSpPr/>
              <p:nvPr/>
            </p:nvCxnSpPr>
            <p:spPr>
              <a:xfrm>
                <a:off x="1207889" y="3331369"/>
                <a:ext cx="747211" cy="997744"/>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CB34240-C65B-034E-8043-1D99AC1C204B}"/>
                  </a:ext>
                </a:extLst>
              </p:cNvPr>
              <p:cNvSpPr/>
              <p:nvPr/>
            </p:nvSpPr>
            <p:spPr>
              <a:xfrm>
                <a:off x="472992" y="3720137"/>
                <a:ext cx="569996" cy="608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6D6E0EC-707F-094D-909E-4296FF49B529}"/>
                  </a:ext>
                </a:extLst>
              </p:cNvPr>
              <p:cNvSpPr/>
              <p:nvPr/>
            </p:nvSpPr>
            <p:spPr>
              <a:xfrm>
                <a:off x="705853" y="2871788"/>
                <a:ext cx="582497" cy="61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7" name="Oval 56">
                <a:extLst>
                  <a:ext uri="{FF2B5EF4-FFF2-40B4-BE49-F238E27FC236}">
                    <a16:creationId xmlns:a16="http://schemas.microsoft.com/office/drawing/2014/main" id="{63716CCE-9620-D949-9705-37AE83DC9ECC}"/>
                  </a:ext>
                </a:extLst>
              </p:cNvPr>
              <p:cNvSpPr/>
              <p:nvPr/>
            </p:nvSpPr>
            <p:spPr>
              <a:xfrm>
                <a:off x="2144128" y="2282824"/>
                <a:ext cx="582497" cy="61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8" name="Oval 57">
                <a:extLst>
                  <a:ext uri="{FF2B5EF4-FFF2-40B4-BE49-F238E27FC236}">
                    <a16:creationId xmlns:a16="http://schemas.microsoft.com/office/drawing/2014/main" id="{7D272797-9451-F947-8BEE-8491DAC780D9}"/>
                  </a:ext>
                </a:extLst>
              </p:cNvPr>
              <p:cNvSpPr/>
              <p:nvPr/>
            </p:nvSpPr>
            <p:spPr>
              <a:xfrm>
                <a:off x="1606968" y="3867151"/>
                <a:ext cx="582497" cy="61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9" name="Oval 58">
                <a:extLst>
                  <a:ext uri="{FF2B5EF4-FFF2-40B4-BE49-F238E27FC236}">
                    <a16:creationId xmlns:a16="http://schemas.microsoft.com/office/drawing/2014/main" id="{BB0249E1-988E-0E47-A566-1BDBA32A66E3}"/>
                  </a:ext>
                </a:extLst>
              </p:cNvPr>
              <p:cNvSpPr/>
              <p:nvPr/>
            </p:nvSpPr>
            <p:spPr>
              <a:xfrm>
                <a:off x="4030078" y="2267264"/>
                <a:ext cx="582497" cy="61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0" name="Oval 59">
                <a:extLst>
                  <a:ext uri="{FF2B5EF4-FFF2-40B4-BE49-F238E27FC236}">
                    <a16:creationId xmlns:a16="http://schemas.microsoft.com/office/drawing/2014/main" id="{BAAB541E-46A3-6E43-8DD7-9027D87C3064}"/>
                  </a:ext>
                </a:extLst>
              </p:cNvPr>
              <p:cNvSpPr/>
              <p:nvPr/>
            </p:nvSpPr>
            <p:spPr>
              <a:xfrm>
                <a:off x="4058653" y="3726986"/>
                <a:ext cx="582497" cy="61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1" name="Oval 60">
                <a:extLst>
                  <a:ext uri="{FF2B5EF4-FFF2-40B4-BE49-F238E27FC236}">
                    <a16:creationId xmlns:a16="http://schemas.microsoft.com/office/drawing/2014/main" id="{747759DA-1688-7140-8A12-1692C89B6182}"/>
                  </a:ext>
                </a:extLst>
              </p:cNvPr>
              <p:cNvSpPr/>
              <p:nvPr/>
            </p:nvSpPr>
            <p:spPr>
              <a:xfrm>
                <a:off x="3029953" y="5010150"/>
                <a:ext cx="582497" cy="61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2" name="Oval 61">
                <a:extLst>
                  <a:ext uri="{FF2B5EF4-FFF2-40B4-BE49-F238E27FC236}">
                    <a16:creationId xmlns:a16="http://schemas.microsoft.com/office/drawing/2014/main" id="{3EACEF2B-8E4A-384D-AEBE-863F3D9266D3}"/>
                  </a:ext>
                </a:extLst>
              </p:cNvPr>
              <p:cNvSpPr/>
              <p:nvPr/>
            </p:nvSpPr>
            <p:spPr>
              <a:xfrm>
                <a:off x="6687553" y="2267264"/>
                <a:ext cx="582497" cy="61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3" name="Oval 62">
                <a:extLst>
                  <a:ext uri="{FF2B5EF4-FFF2-40B4-BE49-F238E27FC236}">
                    <a16:creationId xmlns:a16="http://schemas.microsoft.com/office/drawing/2014/main" id="{83157F5F-9D76-1841-BDF8-E17E5A438CC6}"/>
                  </a:ext>
                </a:extLst>
              </p:cNvPr>
              <p:cNvSpPr/>
              <p:nvPr/>
            </p:nvSpPr>
            <p:spPr>
              <a:xfrm>
                <a:off x="6303670" y="4329113"/>
                <a:ext cx="582497" cy="61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4" name="Oval 63">
                <a:extLst>
                  <a:ext uri="{FF2B5EF4-FFF2-40B4-BE49-F238E27FC236}">
                    <a16:creationId xmlns:a16="http://schemas.microsoft.com/office/drawing/2014/main" id="{A5994C93-6013-8B4C-BAFA-67074F0F3ACD}"/>
                  </a:ext>
                </a:extLst>
              </p:cNvPr>
              <p:cNvSpPr/>
              <p:nvPr/>
            </p:nvSpPr>
            <p:spPr>
              <a:xfrm>
                <a:off x="9530765" y="3486150"/>
                <a:ext cx="582497" cy="61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pic>
          <p:nvPicPr>
            <p:cNvPr id="66" name="Picture 65">
              <a:extLst>
                <a:ext uri="{FF2B5EF4-FFF2-40B4-BE49-F238E27FC236}">
                  <a16:creationId xmlns:a16="http://schemas.microsoft.com/office/drawing/2014/main" id="{2C6914F5-D7D4-2F4C-8A71-F248C83B9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28" y="1040644"/>
              <a:ext cx="4157662" cy="3306009"/>
            </a:xfrm>
            <a:prstGeom prst="rect">
              <a:avLst/>
            </a:prstGeom>
          </p:spPr>
        </p:pic>
        <p:sp>
          <p:nvSpPr>
            <p:cNvPr id="70" name="Right Arrow 69">
              <a:extLst>
                <a:ext uri="{FF2B5EF4-FFF2-40B4-BE49-F238E27FC236}">
                  <a16:creationId xmlns:a16="http://schemas.microsoft.com/office/drawing/2014/main" id="{E4E0424D-1147-F74D-B6CD-F9EF3A1A5DB1}"/>
                </a:ext>
              </a:extLst>
            </p:cNvPr>
            <p:cNvSpPr/>
            <p:nvPr/>
          </p:nvSpPr>
          <p:spPr>
            <a:xfrm>
              <a:off x="4613190" y="2638432"/>
              <a:ext cx="1130385" cy="443208"/>
            </a:xfrm>
            <a:prstGeom prst="rightArrow">
              <a:avLst/>
            </a:prstGeom>
            <a:solidFill>
              <a:schemeClr val="accent6">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422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BBF6-8AAA-8F4D-83F7-131375682C37}"/>
              </a:ext>
            </a:extLst>
          </p:cNvPr>
          <p:cNvSpPr>
            <a:spLocks noGrp="1"/>
          </p:cNvSpPr>
          <p:nvPr>
            <p:ph type="title"/>
          </p:nvPr>
        </p:nvSpPr>
        <p:spPr>
          <a:xfrm>
            <a:off x="452438" y="-206375"/>
            <a:ext cx="10515600" cy="1325563"/>
          </a:xfrm>
        </p:spPr>
        <p:txBody>
          <a:bodyPr/>
          <a:lstStyle/>
          <a:p>
            <a:r>
              <a:rPr lang="en-US" dirty="0"/>
              <a:t>Graphs – applied to </a:t>
            </a:r>
            <a:r>
              <a:rPr lang="en-US" dirty="0" err="1"/>
              <a:t>scRNA</a:t>
            </a:r>
            <a:r>
              <a:rPr lang="en-US" dirty="0"/>
              <a:t>-seq data analysis</a:t>
            </a:r>
          </a:p>
        </p:txBody>
      </p:sp>
      <p:sp>
        <p:nvSpPr>
          <p:cNvPr id="5" name="Rectangle 4">
            <a:extLst>
              <a:ext uri="{FF2B5EF4-FFF2-40B4-BE49-F238E27FC236}">
                <a16:creationId xmlns:a16="http://schemas.microsoft.com/office/drawing/2014/main" id="{D98918A3-E4A9-4948-A2E4-BDBD2AE32E21}"/>
              </a:ext>
            </a:extLst>
          </p:cNvPr>
          <p:cNvSpPr/>
          <p:nvPr/>
        </p:nvSpPr>
        <p:spPr>
          <a:xfrm>
            <a:off x="405315" y="1243012"/>
            <a:ext cx="437648" cy="63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0B6A20E-A360-6F4B-969C-8560334B5DA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78354" y="830365"/>
            <a:ext cx="7565646" cy="6027635"/>
          </a:xfrm>
          <a:prstGeom prst="rect">
            <a:avLst/>
          </a:prstGeom>
        </p:spPr>
      </p:pic>
      <p:cxnSp>
        <p:nvCxnSpPr>
          <p:cNvPr id="27" name="Straight Arrow Connector 26">
            <a:extLst>
              <a:ext uri="{FF2B5EF4-FFF2-40B4-BE49-F238E27FC236}">
                <a16:creationId xmlns:a16="http://schemas.microsoft.com/office/drawing/2014/main" id="{BEFD7F12-9F7C-394E-BE79-48AF1F72BF64}"/>
              </a:ext>
            </a:extLst>
          </p:cNvPr>
          <p:cNvCxnSpPr>
            <a:cxnSpLocks/>
          </p:cNvCxnSpPr>
          <p:nvPr/>
        </p:nvCxnSpPr>
        <p:spPr>
          <a:xfrm>
            <a:off x="5411372" y="3648222"/>
            <a:ext cx="1144249" cy="627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D7C8A6C4-C8ED-4946-93BC-3432E10991A1}"/>
              </a:ext>
            </a:extLst>
          </p:cNvPr>
          <p:cNvSpPr/>
          <p:nvPr/>
        </p:nvSpPr>
        <p:spPr>
          <a:xfrm>
            <a:off x="5254402" y="3613573"/>
            <a:ext cx="1301219" cy="1544320"/>
          </a:xfrm>
          <a:custGeom>
            <a:avLst/>
            <a:gdLst>
              <a:gd name="connsiteX0" fmla="*/ 58065 w 622510"/>
              <a:gd name="connsiteY0" fmla="*/ 0 h 677836"/>
              <a:gd name="connsiteX1" fmla="*/ 1621 w 622510"/>
              <a:gd name="connsiteY1" fmla="*/ 180623 h 677836"/>
              <a:gd name="connsiteX2" fmla="*/ 18554 w 622510"/>
              <a:gd name="connsiteY2" fmla="*/ 338667 h 677836"/>
              <a:gd name="connsiteX3" fmla="*/ 52421 w 622510"/>
              <a:gd name="connsiteY3" fmla="*/ 519289 h 677836"/>
              <a:gd name="connsiteX4" fmla="*/ 131443 w 622510"/>
              <a:gd name="connsiteY4" fmla="*/ 649111 h 677836"/>
              <a:gd name="connsiteX5" fmla="*/ 272554 w 622510"/>
              <a:gd name="connsiteY5" fmla="*/ 671689 h 677836"/>
              <a:gd name="connsiteX6" fmla="*/ 447532 w 622510"/>
              <a:gd name="connsiteY6" fmla="*/ 564445 h 677836"/>
              <a:gd name="connsiteX7" fmla="*/ 577354 w 622510"/>
              <a:gd name="connsiteY7" fmla="*/ 395111 h 677836"/>
              <a:gd name="connsiteX8" fmla="*/ 622510 w 622510"/>
              <a:gd name="connsiteY8" fmla="*/ 270934 h 67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510" h="677836">
                <a:moveTo>
                  <a:pt x="58065" y="0"/>
                </a:moveTo>
                <a:cubicBezTo>
                  <a:pt x="33135" y="62089"/>
                  <a:pt x="8206" y="124179"/>
                  <a:pt x="1621" y="180623"/>
                </a:cubicBezTo>
                <a:cubicBezTo>
                  <a:pt x="-4964" y="237067"/>
                  <a:pt x="10087" y="282223"/>
                  <a:pt x="18554" y="338667"/>
                </a:cubicBezTo>
                <a:cubicBezTo>
                  <a:pt x="27021" y="395111"/>
                  <a:pt x="33606" y="467548"/>
                  <a:pt x="52421" y="519289"/>
                </a:cubicBezTo>
                <a:cubicBezTo>
                  <a:pt x="71236" y="571030"/>
                  <a:pt x="94754" y="623711"/>
                  <a:pt x="131443" y="649111"/>
                </a:cubicBezTo>
                <a:cubicBezTo>
                  <a:pt x="168132" y="674511"/>
                  <a:pt x="219873" y="685800"/>
                  <a:pt x="272554" y="671689"/>
                </a:cubicBezTo>
                <a:cubicBezTo>
                  <a:pt x="325235" y="657578"/>
                  <a:pt x="396732" y="610541"/>
                  <a:pt x="447532" y="564445"/>
                </a:cubicBezTo>
                <a:cubicBezTo>
                  <a:pt x="498332" y="518349"/>
                  <a:pt x="548191" y="444029"/>
                  <a:pt x="577354" y="395111"/>
                </a:cubicBezTo>
                <a:cubicBezTo>
                  <a:pt x="606517" y="346193"/>
                  <a:pt x="614513" y="308563"/>
                  <a:pt x="622510" y="270934"/>
                </a:cubicBezTo>
              </a:path>
            </a:pathLst>
          </a:custGeom>
          <a:noFill/>
          <a:ln w="28575">
            <a:solidFill>
              <a:srgbClr val="FF000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Multiply 28">
            <a:extLst>
              <a:ext uri="{FF2B5EF4-FFF2-40B4-BE49-F238E27FC236}">
                <a16:creationId xmlns:a16="http://schemas.microsoft.com/office/drawing/2014/main" id="{5D08233E-0D55-5048-8A55-368B804B7FAD}"/>
              </a:ext>
            </a:extLst>
          </p:cNvPr>
          <p:cNvSpPr/>
          <p:nvPr/>
        </p:nvSpPr>
        <p:spPr>
          <a:xfrm>
            <a:off x="5659661" y="2898197"/>
            <a:ext cx="751786" cy="1176456"/>
          </a:xfrm>
          <a:prstGeom prst="mathMultiply">
            <a:avLst/>
          </a:prstGeom>
          <a:solidFill>
            <a:srgbClr val="C0000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B09E0C-2F09-2641-A56F-BA695A3651CD}"/>
              </a:ext>
            </a:extLst>
          </p:cNvPr>
          <p:cNvSpPr txBox="1"/>
          <p:nvPr/>
        </p:nvSpPr>
        <p:spPr>
          <a:xfrm>
            <a:off x="5254403" y="3301759"/>
            <a:ext cx="313938" cy="369332"/>
          </a:xfrm>
          <a:prstGeom prst="rect">
            <a:avLst/>
          </a:prstGeom>
          <a:noFill/>
        </p:spPr>
        <p:txBody>
          <a:bodyPr wrap="square" rtlCol="0">
            <a:spAutoFit/>
          </a:bodyPr>
          <a:lstStyle/>
          <a:p>
            <a:r>
              <a:rPr lang="en-US" dirty="0">
                <a:solidFill>
                  <a:srgbClr val="FF0000"/>
                </a:solidFill>
              </a:rPr>
              <a:t>A</a:t>
            </a:r>
          </a:p>
        </p:txBody>
      </p:sp>
      <p:sp>
        <p:nvSpPr>
          <p:cNvPr id="37" name="TextBox 36">
            <a:extLst>
              <a:ext uri="{FF2B5EF4-FFF2-40B4-BE49-F238E27FC236}">
                <a16:creationId xmlns:a16="http://schemas.microsoft.com/office/drawing/2014/main" id="{40B61060-390B-BF41-8DB3-6CA84E659697}"/>
              </a:ext>
            </a:extLst>
          </p:cNvPr>
          <p:cNvSpPr txBox="1"/>
          <p:nvPr/>
        </p:nvSpPr>
        <p:spPr>
          <a:xfrm>
            <a:off x="6364313" y="3889987"/>
            <a:ext cx="313938" cy="369332"/>
          </a:xfrm>
          <a:prstGeom prst="rect">
            <a:avLst/>
          </a:prstGeom>
          <a:noFill/>
        </p:spPr>
        <p:txBody>
          <a:bodyPr wrap="square" rtlCol="0">
            <a:spAutoFit/>
          </a:bodyPr>
          <a:lstStyle/>
          <a:p>
            <a:r>
              <a:rPr lang="en-US" dirty="0">
                <a:solidFill>
                  <a:srgbClr val="FF0000"/>
                </a:solidFill>
              </a:rPr>
              <a:t>B</a:t>
            </a:r>
          </a:p>
        </p:txBody>
      </p:sp>
    </p:spTree>
    <p:extLst>
      <p:ext uri="{BB962C8B-B14F-4D97-AF65-F5344CB8AC3E}">
        <p14:creationId xmlns:p14="http://schemas.microsoft.com/office/powerpoint/2010/main" val="14463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7"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BBF6-8AAA-8F4D-83F7-131375682C37}"/>
              </a:ext>
            </a:extLst>
          </p:cNvPr>
          <p:cNvSpPr>
            <a:spLocks noGrp="1"/>
          </p:cNvSpPr>
          <p:nvPr>
            <p:ph type="title"/>
          </p:nvPr>
        </p:nvSpPr>
        <p:spPr>
          <a:xfrm>
            <a:off x="452438" y="-206375"/>
            <a:ext cx="10515600" cy="1325563"/>
          </a:xfrm>
        </p:spPr>
        <p:txBody>
          <a:bodyPr/>
          <a:lstStyle/>
          <a:p>
            <a:r>
              <a:rPr lang="en-US" dirty="0"/>
              <a:t>Computing </a:t>
            </a:r>
            <a:r>
              <a:rPr lang="en-US" dirty="0" err="1"/>
              <a:t>knn</a:t>
            </a:r>
            <a:r>
              <a:rPr lang="en-US" dirty="0"/>
              <a:t>-graph in </a:t>
            </a:r>
            <a:r>
              <a:rPr lang="en-US" dirty="0" err="1"/>
              <a:t>Scanpy</a:t>
            </a:r>
            <a:endParaRPr lang="en-US" dirty="0"/>
          </a:p>
        </p:txBody>
      </p:sp>
      <p:pic>
        <p:nvPicPr>
          <p:cNvPr id="3" name="Picture 2">
            <a:extLst>
              <a:ext uri="{FF2B5EF4-FFF2-40B4-BE49-F238E27FC236}">
                <a16:creationId xmlns:a16="http://schemas.microsoft.com/office/drawing/2014/main" id="{D17DCB28-D0B4-DA40-898B-3A1731EE30ED}"/>
              </a:ext>
            </a:extLst>
          </p:cNvPr>
          <p:cNvPicPr>
            <a:picLocks noChangeAspect="1"/>
          </p:cNvPicPr>
          <p:nvPr/>
        </p:nvPicPr>
        <p:blipFill>
          <a:blip r:embed="rId2"/>
          <a:stretch>
            <a:fillRect/>
          </a:stretch>
        </p:blipFill>
        <p:spPr>
          <a:xfrm>
            <a:off x="452438" y="871537"/>
            <a:ext cx="11112500" cy="571500"/>
          </a:xfrm>
          <a:prstGeom prst="rect">
            <a:avLst/>
          </a:prstGeom>
        </p:spPr>
      </p:pic>
      <p:pic>
        <p:nvPicPr>
          <p:cNvPr id="5" name="Picture 4">
            <a:extLst>
              <a:ext uri="{FF2B5EF4-FFF2-40B4-BE49-F238E27FC236}">
                <a16:creationId xmlns:a16="http://schemas.microsoft.com/office/drawing/2014/main" id="{D4005CF4-0881-454D-91BB-784D752BC599}"/>
              </a:ext>
            </a:extLst>
          </p:cNvPr>
          <p:cNvPicPr>
            <a:picLocks noChangeAspect="1"/>
          </p:cNvPicPr>
          <p:nvPr/>
        </p:nvPicPr>
        <p:blipFill rotWithShape="1">
          <a:blip r:embed="rId3"/>
          <a:srcRect t="-677" b="-9044"/>
          <a:stretch/>
        </p:blipFill>
        <p:spPr>
          <a:xfrm>
            <a:off x="477140" y="1500375"/>
            <a:ext cx="11237720" cy="3200399"/>
          </a:xfrm>
          <a:prstGeom prst="rect">
            <a:avLst/>
          </a:prstGeom>
        </p:spPr>
      </p:pic>
      <p:sp>
        <p:nvSpPr>
          <p:cNvPr id="8" name="Rectangle 7">
            <a:extLst>
              <a:ext uri="{FF2B5EF4-FFF2-40B4-BE49-F238E27FC236}">
                <a16:creationId xmlns:a16="http://schemas.microsoft.com/office/drawing/2014/main" id="{FF9A46C8-CE6D-8942-97D1-9FC5FE3A1BC3}"/>
              </a:ext>
            </a:extLst>
          </p:cNvPr>
          <p:cNvSpPr/>
          <p:nvPr/>
        </p:nvSpPr>
        <p:spPr>
          <a:xfrm>
            <a:off x="3640892" y="3350784"/>
            <a:ext cx="1371600" cy="257175"/>
          </a:xfrm>
          <a:prstGeom prst="rect">
            <a:avLst/>
          </a:prstGeom>
          <a:solidFill>
            <a:schemeClr val="accent1">
              <a:alpha val="35785"/>
            </a:schemeClr>
          </a:solidFill>
          <a:ln>
            <a:solidFill>
              <a:schemeClr val="accent1">
                <a:shade val="50000"/>
                <a:alpha val="8793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EF5B9E-7F3B-D145-98B3-FBC267F0D4FA}"/>
              </a:ext>
            </a:extLst>
          </p:cNvPr>
          <p:cNvSpPr/>
          <p:nvPr/>
        </p:nvSpPr>
        <p:spPr>
          <a:xfrm>
            <a:off x="1470568" y="4176719"/>
            <a:ext cx="5334000" cy="257175"/>
          </a:xfrm>
          <a:prstGeom prst="rect">
            <a:avLst/>
          </a:prstGeom>
          <a:solidFill>
            <a:schemeClr val="accent1">
              <a:alpha val="35785"/>
            </a:schemeClr>
          </a:solidFill>
          <a:ln>
            <a:solidFill>
              <a:schemeClr val="accent1">
                <a:shade val="50000"/>
                <a:alpha val="8793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73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B7D9-1FD2-4A48-ACBC-3A647A2BAC26}"/>
              </a:ext>
            </a:extLst>
          </p:cNvPr>
          <p:cNvSpPr>
            <a:spLocks noGrp="1"/>
          </p:cNvSpPr>
          <p:nvPr>
            <p:ph type="title"/>
          </p:nvPr>
        </p:nvSpPr>
        <p:spPr>
          <a:xfrm>
            <a:off x="416170" y="2362737"/>
            <a:ext cx="10515600" cy="1325563"/>
          </a:xfrm>
        </p:spPr>
        <p:txBody>
          <a:bodyPr>
            <a:normAutofit fontScale="90000"/>
          </a:bodyPr>
          <a:lstStyle/>
          <a:p>
            <a:r>
              <a:rPr lang="en-US" dirty="0"/>
              <a:t>Post data pre-processing:</a:t>
            </a:r>
            <a:br>
              <a:rPr lang="en-US" dirty="0"/>
            </a:br>
            <a:br>
              <a:rPr lang="en-US" dirty="0"/>
            </a:br>
            <a:r>
              <a:rPr lang="en-US" dirty="0"/>
              <a:t>- Data normalization</a:t>
            </a:r>
            <a:br>
              <a:rPr lang="en-US" dirty="0"/>
            </a:br>
            <a:r>
              <a:rPr lang="en-US" dirty="0"/>
              <a:t>- Highly Variable Genes</a:t>
            </a:r>
            <a:br>
              <a:rPr lang="en-US" dirty="0"/>
            </a:br>
            <a:r>
              <a:rPr lang="en-US" dirty="0"/>
              <a:t>- PCA</a:t>
            </a:r>
            <a:br>
              <a:rPr lang="en-US" dirty="0">
                <a:solidFill>
                  <a:srgbClr val="FF0000"/>
                </a:solidFill>
              </a:rPr>
            </a:br>
            <a:r>
              <a:rPr lang="en-US" dirty="0"/>
              <a:t>- Nearest Neighbor Graph</a:t>
            </a:r>
            <a:br>
              <a:rPr lang="en-US" dirty="0"/>
            </a:br>
            <a:r>
              <a:rPr lang="en-US" dirty="0"/>
              <a:t>- </a:t>
            </a:r>
            <a:r>
              <a:rPr lang="en-US" dirty="0">
                <a:solidFill>
                  <a:srgbClr val="FF0000"/>
                </a:solidFill>
              </a:rPr>
              <a:t>Visualization, Clustering </a:t>
            </a:r>
          </a:p>
        </p:txBody>
      </p:sp>
      <p:sp>
        <p:nvSpPr>
          <p:cNvPr id="4" name="Slide Number Placeholder 3">
            <a:extLst>
              <a:ext uri="{FF2B5EF4-FFF2-40B4-BE49-F238E27FC236}">
                <a16:creationId xmlns:a16="http://schemas.microsoft.com/office/drawing/2014/main" id="{44D90140-9555-8545-B113-DB2DFC3C2880}"/>
              </a:ext>
            </a:extLst>
          </p:cNvPr>
          <p:cNvSpPr>
            <a:spLocks noGrp="1"/>
          </p:cNvSpPr>
          <p:nvPr>
            <p:ph type="sldNum" sz="quarter" idx="12"/>
          </p:nvPr>
        </p:nvSpPr>
        <p:spPr/>
        <p:txBody>
          <a:bodyPr/>
          <a:lstStyle/>
          <a:p>
            <a:fld id="{D59687A4-4E43-9F42-AA9A-FE636057E8A1}" type="slidenum">
              <a:rPr lang="en-US" smtClean="0"/>
              <a:t>27</a:t>
            </a:fld>
            <a:endParaRPr lang="en-US"/>
          </a:p>
        </p:txBody>
      </p:sp>
    </p:spTree>
    <p:extLst>
      <p:ext uri="{BB962C8B-B14F-4D97-AF65-F5344CB8AC3E}">
        <p14:creationId xmlns:p14="http://schemas.microsoft.com/office/powerpoint/2010/main" val="3820658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BBF6-8AAA-8F4D-83F7-131375682C37}"/>
              </a:ext>
            </a:extLst>
          </p:cNvPr>
          <p:cNvSpPr>
            <a:spLocks noGrp="1"/>
          </p:cNvSpPr>
          <p:nvPr>
            <p:ph type="title"/>
          </p:nvPr>
        </p:nvSpPr>
        <p:spPr>
          <a:xfrm>
            <a:off x="452438" y="-206375"/>
            <a:ext cx="10515600" cy="1325563"/>
          </a:xfrm>
        </p:spPr>
        <p:txBody>
          <a:bodyPr/>
          <a:lstStyle/>
          <a:p>
            <a:r>
              <a:rPr lang="en-US" dirty="0"/>
              <a:t>Data Visualization – UMAP</a:t>
            </a:r>
          </a:p>
        </p:txBody>
      </p:sp>
      <p:pic>
        <p:nvPicPr>
          <p:cNvPr id="20" name="Picture 2" descr=" simplicial complex built from the test data">
            <a:extLst>
              <a:ext uri="{FF2B5EF4-FFF2-40B4-BE49-F238E27FC236}">
                <a16:creationId xmlns:a16="http://schemas.microsoft.com/office/drawing/2014/main" id="{4549D827-578D-6942-83FC-7AD87D229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43012"/>
            <a:ext cx="5604933" cy="321688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pen balls of radius one with a locally varying metric">
            <a:extLst>
              <a:ext uri="{FF2B5EF4-FFF2-40B4-BE49-F238E27FC236}">
                <a16:creationId xmlns:a16="http://schemas.microsoft.com/office/drawing/2014/main" id="{35C637B8-EB47-E642-89CB-287AD82AE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492" y="1243012"/>
            <a:ext cx="5604933" cy="321688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5BC563E4-E1EB-C248-AE02-F04FCD6DD379}"/>
              </a:ext>
            </a:extLst>
          </p:cNvPr>
          <p:cNvSpPr txBox="1"/>
          <p:nvPr/>
        </p:nvSpPr>
        <p:spPr>
          <a:xfrm>
            <a:off x="152400" y="4970206"/>
            <a:ext cx="118872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UMAP begins by constructing a graph structure of the data</a:t>
            </a:r>
          </a:p>
          <a:p>
            <a:pPr marL="285750" indent="-285750">
              <a:buFont typeface="Arial" panose="020B0604020202020204" pitchFamily="34" charset="0"/>
              <a:buChar char="•"/>
            </a:pPr>
            <a:r>
              <a:rPr lang="en-US" dirty="0"/>
              <a:t>The graph is converted into a weighted graph (“fuzzy topological structure”)</a:t>
            </a:r>
          </a:p>
          <a:p>
            <a:pPr marL="285750" indent="-285750">
              <a:buFont typeface="Arial" panose="020B0604020202020204" pitchFamily="34" charset="0"/>
              <a:buChar char="•"/>
            </a:pPr>
            <a:r>
              <a:rPr lang="en-US" dirty="0"/>
              <a:t>Find a representation in lower dimensions with similar topological structure (minimize cross-entropy of weights in the graph)</a:t>
            </a:r>
          </a:p>
          <a:p>
            <a:pPr marL="285750" indent="-285750">
              <a:buFont typeface="Arial" panose="020B0604020202020204" pitchFamily="34" charset="0"/>
              <a:buChar char="•"/>
            </a:pPr>
            <a:endParaRPr lang="en-US" dirty="0"/>
          </a:p>
          <a:p>
            <a:endParaRPr lang="en-US" dirty="0"/>
          </a:p>
        </p:txBody>
      </p:sp>
      <p:pic>
        <p:nvPicPr>
          <p:cNvPr id="39" name="Picture 38">
            <a:extLst>
              <a:ext uri="{FF2B5EF4-FFF2-40B4-BE49-F238E27FC236}">
                <a16:creationId xmlns:a16="http://schemas.microsoft.com/office/drawing/2014/main" id="{8E909F93-C57C-0748-8A99-267E979391EE}"/>
              </a:ext>
            </a:extLst>
          </p:cNvPr>
          <p:cNvPicPr>
            <a:picLocks noChangeAspect="1"/>
          </p:cNvPicPr>
          <p:nvPr/>
        </p:nvPicPr>
        <p:blipFill>
          <a:blip r:embed="rId4"/>
          <a:srcRect/>
          <a:stretch/>
        </p:blipFill>
        <p:spPr>
          <a:xfrm>
            <a:off x="2767614" y="904657"/>
            <a:ext cx="5326519" cy="5308340"/>
          </a:xfrm>
          <a:prstGeom prst="rect">
            <a:avLst/>
          </a:prstGeom>
        </p:spPr>
      </p:pic>
      <p:sp>
        <p:nvSpPr>
          <p:cNvPr id="4" name="TextBox 3">
            <a:extLst>
              <a:ext uri="{FF2B5EF4-FFF2-40B4-BE49-F238E27FC236}">
                <a16:creationId xmlns:a16="http://schemas.microsoft.com/office/drawing/2014/main" id="{0368AF67-7B09-C14D-B671-217BFC245B7D}"/>
              </a:ext>
            </a:extLst>
          </p:cNvPr>
          <p:cNvSpPr txBox="1"/>
          <p:nvPr/>
        </p:nvSpPr>
        <p:spPr>
          <a:xfrm>
            <a:off x="5430873" y="6144985"/>
            <a:ext cx="6761127" cy="646331"/>
          </a:xfrm>
          <a:prstGeom prst="rect">
            <a:avLst/>
          </a:prstGeom>
          <a:noFill/>
        </p:spPr>
        <p:txBody>
          <a:bodyPr wrap="square" rtlCol="0">
            <a:spAutoFit/>
          </a:bodyPr>
          <a:lstStyle/>
          <a:p>
            <a:r>
              <a:rPr lang="en-US" dirty="0">
                <a:hlinkClick r:id="rId5"/>
              </a:rPr>
              <a:t>https://umap-learn.readthedocs.io/en/latest/how_umap_works.html</a:t>
            </a:r>
            <a:endParaRPr lang="en-US" dirty="0"/>
          </a:p>
          <a:p>
            <a:r>
              <a:rPr lang="en-US" dirty="0"/>
              <a:t>Becht et. al. </a:t>
            </a:r>
            <a:r>
              <a:rPr lang="en-US" i="1" dirty="0"/>
              <a:t>Nature Biotech </a:t>
            </a:r>
            <a:r>
              <a:rPr lang="en-US" dirty="0"/>
              <a:t>2019</a:t>
            </a:r>
          </a:p>
        </p:txBody>
      </p:sp>
    </p:spTree>
    <p:extLst>
      <p:ext uri="{BB962C8B-B14F-4D97-AF65-F5344CB8AC3E}">
        <p14:creationId xmlns:p14="http://schemas.microsoft.com/office/powerpoint/2010/main" val="247966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BBF6-8AAA-8F4D-83F7-131375682C37}"/>
              </a:ext>
            </a:extLst>
          </p:cNvPr>
          <p:cNvSpPr>
            <a:spLocks noGrp="1"/>
          </p:cNvSpPr>
          <p:nvPr>
            <p:ph type="title"/>
          </p:nvPr>
        </p:nvSpPr>
        <p:spPr>
          <a:xfrm>
            <a:off x="452438" y="-206375"/>
            <a:ext cx="10515600" cy="1325563"/>
          </a:xfrm>
        </p:spPr>
        <p:txBody>
          <a:bodyPr/>
          <a:lstStyle/>
          <a:p>
            <a:r>
              <a:rPr lang="en-US" dirty="0"/>
              <a:t>Data Visualization – UMAP</a:t>
            </a:r>
          </a:p>
        </p:txBody>
      </p:sp>
      <p:pic>
        <p:nvPicPr>
          <p:cNvPr id="8" name="Picture 7">
            <a:extLst>
              <a:ext uri="{FF2B5EF4-FFF2-40B4-BE49-F238E27FC236}">
                <a16:creationId xmlns:a16="http://schemas.microsoft.com/office/drawing/2014/main" id="{23490229-052C-D641-BD8A-8A7B841AB5B3}"/>
              </a:ext>
            </a:extLst>
          </p:cNvPr>
          <p:cNvPicPr>
            <a:picLocks noChangeAspect="1"/>
          </p:cNvPicPr>
          <p:nvPr/>
        </p:nvPicPr>
        <p:blipFill>
          <a:blip r:embed="rId2"/>
          <a:stretch>
            <a:fillRect/>
          </a:stretch>
        </p:blipFill>
        <p:spPr>
          <a:xfrm>
            <a:off x="556685" y="977900"/>
            <a:ext cx="7048500" cy="635000"/>
          </a:xfrm>
          <a:prstGeom prst="rect">
            <a:avLst/>
          </a:prstGeom>
        </p:spPr>
      </p:pic>
      <p:pic>
        <p:nvPicPr>
          <p:cNvPr id="3" name="Picture 2">
            <a:extLst>
              <a:ext uri="{FF2B5EF4-FFF2-40B4-BE49-F238E27FC236}">
                <a16:creationId xmlns:a16="http://schemas.microsoft.com/office/drawing/2014/main" id="{CBAD11D4-2BF7-7F48-987C-89ADFFDF3E24}"/>
              </a:ext>
            </a:extLst>
          </p:cNvPr>
          <p:cNvPicPr>
            <a:picLocks noChangeAspect="1"/>
          </p:cNvPicPr>
          <p:nvPr/>
        </p:nvPicPr>
        <p:blipFill>
          <a:blip r:embed="rId3"/>
          <a:stretch>
            <a:fillRect/>
          </a:stretch>
        </p:blipFill>
        <p:spPr>
          <a:xfrm>
            <a:off x="503237" y="1612900"/>
            <a:ext cx="9351337" cy="2407829"/>
          </a:xfrm>
          <a:prstGeom prst="rect">
            <a:avLst/>
          </a:prstGeom>
        </p:spPr>
      </p:pic>
      <p:sp>
        <p:nvSpPr>
          <p:cNvPr id="5" name="Rectangle 4">
            <a:extLst>
              <a:ext uri="{FF2B5EF4-FFF2-40B4-BE49-F238E27FC236}">
                <a16:creationId xmlns:a16="http://schemas.microsoft.com/office/drawing/2014/main" id="{4B27A246-4FAA-BA4B-A045-0DCB0B754BA9}"/>
              </a:ext>
            </a:extLst>
          </p:cNvPr>
          <p:cNvSpPr/>
          <p:nvPr/>
        </p:nvSpPr>
        <p:spPr>
          <a:xfrm>
            <a:off x="4419600" y="3081867"/>
            <a:ext cx="524933" cy="347133"/>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F4198D-8713-6F44-B60D-0F9C062BAADB}"/>
              </a:ext>
            </a:extLst>
          </p:cNvPr>
          <p:cNvSpPr/>
          <p:nvPr/>
        </p:nvSpPr>
        <p:spPr>
          <a:xfrm>
            <a:off x="2144451" y="3312050"/>
            <a:ext cx="641138" cy="233899"/>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C64633F-0AE6-6344-A55E-0CFF0FF7B270}"/>
              </a:ext>
            </a:extLst>
          </p:cNvPr>
          <p:cNvPicPr>
            <a:picLocks noChangeAspect="1"/>
          </p:cNvPicPr>
          <p:nvPr/>
        </p:nvPicPr>
        <p:blipFill>
          <a:blip r:embed="rId4"/>
          <a:stretch>
            <a:fillRect/>
          </a:stretch>
        </p:blipFill>
        <p:spPr>
          <a:xfrm>
            <a:off x="5889124" y="3312050"/>
            <a:ext cx="5219970" cy="2779607"/>
          </a:xfrm>
          <a:prstGeom prst="rect">
            <a:avLst/>
          </a:prstGeom>
          <a:ln>
            <a:solidFill>
              <a:schemeClr val="tx1"/>
            </a:solidFill>
          </a:ln>
        </p:spPr>
      </p:pic>
      <p:pic>
        <p:nvPicPr>
          <p:cNvPr id="10" name="Picture 9">
            <a:extLst>
              <a:ext uri="{FF2B5EF4-FFF2-40B4-BE49-F238E27FC236}">
                <a16:creationId xmlns:a16="http://schemas.microsoft.com/office/drawing/2014/main" id="{C4D7EB77-A16D-2245-84B9-4868F0891D6A}"/>
              </a:ext>
            </a:extLst>
          </p:cNvPr>
          <p:cNvPicPr>
            <a:picLocks noChangeAspect="1"/>
          </p:cNvPicPr>
          <p:nvPr/>
        </p:nvPicPr>
        <p:blipFill>
          <a:blip r:embed="rId5"/>
          <a:stretch>
            <a:fillRect/>
          </a:stretch>
        </p:blipFill>
        <p:spPr>
          <a:xfrm>
            <a:off x="2458544" y="766343"/>
            <a:ext cx="6697647" cy="5667240"/>
          </a:xfrm>
          <a:prstGeom prst="rect">
            <a:avLst/>
          </a:prstGeom>
          <a:ln>
            <a:solidFill>
              <a:schemeClr val="tx1"/>
            </a:solidFill>
          </a:ln>
        </p:spPr>
      </p:pic>
    </p:spTree>
    <p:extLst>
      <p:ext uri="{BB962C8B-B14F-4D97-AF65-F5344CB8AC3E}">
        <p14:creationId xmlns:p14="http://schemas.microsoft.com/office/powerpoint/2010/main" val="219856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6840F-B084-6F19-90A8-E06842AE36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4DFCF-250C-744C-2C09-476ED038B900}"/>
              </a:ext>
            </a:extLst>
          </p:cNvPr>
          <p:cNvSpPr>
            <a:spLocks noGrp="1"/>
          </p:cNvSpPr>
          <p:nvPr>
            <p:ph type="title"/>
          </p:nvPr>
        </p:nvSpPr>
        <p:spPr>
          <a:xfrm>
            <a:off x="265214" y="0"/>
            <a:ext cx="11661569" cy="1325563"/>
          </a:xfrm>
        </p:spPr>
        <p:txBody>
          <a:bodyPr/>
          <a:lstStyle/>
          <a:p>
            <a:r>
              <a:rPr lang="en-US" dirty="0"/>
              <a:t>Overview of this workshop</a:t>
            </a:r>
          </a:p>
        </p:txBody>
      </p:sp>
      <p:sp>
        <p:nvSpPr>
          <p:cNvPr id="4" name="Slide Number Placeholder 3">
            <a:extLst>
              <a:ext uri="{FF2B5EF4-FFF2-40B4-BE49-F238E27FC236}">
                <a16:creationId xmlns:a16="http://schemas.microsoft.com/office/drawing/2014/main" id="{19DE0C00-5CE8-AF26-B2B1-D08F585BDC96}"/>
              </a:ext>
            </a:extLst>
          </p:cNvPr>
          <p:cNvSpPr>
            <a:spLocks noGrp="1"/>
          </p:cNvSpPr>
          <p:nvPr>
            <p:ph type="sldNum" sz="quarter" idx="12"/>
          </p:nvPr>
        </p:nvSpPr>
        <p:spPr/>
        <p:txBody>
          <a:bodyPr/>
          <a:lstStyle/>
          <a:p>
            <a:fld id="{D59687A4-4E43-9F42-AA9A-FE636057E8A1}" type="slidenum">
              <a:rPr lang="en-US" smtClean="0"/>
              <a:t>3</a:t>
            </a:fld>
            <a:endParaRPr lang="en-US"/>
          </a:p>
        </p:txBody>
      </p:sp>
      <p:pic>
        <p:nvPicPr>
          <p:cNvPr id="8" name="Picture 7" descr="A table of information&#10;&#10;Description automatically generated">
            <a:extLst>
              <a:ext uri="{FF2B5EF4-FFF2-40B4-BE49-F238E27FC236}">
                <a16:creationId xmlns:a16="http://schemas.microsoft.com/office/drawing/2014/main" id="{6FC7B89D-C7FD-E5AD-9803-779811617DDA}"/>
              </a:ext>
            </a:extLst>
          </p:cNvPr>
          <p:cNvPicPr>
            <a:picLocks noChangeAspect="1"/>
          </p:cNvPicPr>
          <p:nvPr/>
        </p:nvPicPr>
        <p:blipFill>
          <a:blip r:embed="rId2"/>
          <a:stretch>
            <a:fillRect/>
          </a:stretch>
        </p:blipFill>
        <p:spPr>
          <a:xfrm>
            <a:off x="188192" y="1325563"/>
            <a:ext cx="6233390" cy="481942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84D87E8-7B5B-24B2-6125-67EB0DDAFD96}"/>
              </a:ext>
            </a:extLst>
          </p:cNvPr>
          <p:cNvPicPr>
            <a:picLocks noChangeAspect="1"/>
          </p:cNvPicPr>
          <p:nvPr/>
        </p:nvPicPr>
        <p:blipFill>
          <a:blip r:embed="rId3"/>
          <a:stretch>
            <a:fillRect/>
          </a:stretch>
        </p:blipFill>
        <p:spPr>
          <a:xfrm>
            <a:off x="7413912" y="439016"/>
            <a:ext cx="3537528" cy="2239483"/>
          </a:xfrm>
          <a:prstGeom prst="rect">
            <a:avLst/>
          </a:prstGeom>
        </p:spPr>
      </p:pic>
      <p:sp>
        <p:nvSpPr>
          <p:cNvPr id="12" name="Rectangle 2">
            <a:extLst>
              <a:ext uri="{FF2B5EF4-FFF2-40B4-BE49-F238E27FC236}">
                <a16:creationId xmlns:a16="http://schemas.microsoft.com/office/drawing/2014/main" id="{FC481BA5-AA65-45FB-0072-7CA31A48D0D0}"/>
              </a:ext>
            </a:extLst>
          </p:cNvPr>
          <p:cNvSpPr>
            <a:spLocks noChangeArrowheads="1"/>
          </p:cNvSpPr>
          <p:nvPr/>
        </p:nvSpPr>
        <p:spPr bwMode="auto">
          <a:xfrm>
            <a:off x="47180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DE"/>
          </a:p>
        </p:txBody>
      </p:sp>
      <p:pic>
        <p:nvPicPr>
          <p:cNvPr id="14" name="Picture 13" descr="A screenshot of a phone&#10;&#10;Description automatically generated">
            <a:extLst>
              <a:ext uri="{FF2B5EF4-FFF2-40B4-BE49-F238E27FC236}">
                <a16:creationId xmlns:a16="http://schemas.microsoft.com/office/drawing/2014/main" id="{27366EBC-EAF9-A485-7FC5-72508BD30A24}"/>
              </a:ext>
            </a:extLst>
          </p:cNvPr>
          <p:cNvPicPr>
            <a:picLocks noChangeAspect="1"/>
          </p:cNvPicPr>
          <p:nvPr/>
        </p:nvPicPr>
        <p:blipFill>
          <a:blip r:embed="rId4"/>
          <a:stretch>
            <a:fillRect/>
          </a:stretch>
        </p:blipFill>
        <p:spPr>
          <a:xfrm>
            <a:off x="8196206" y="3298632"/>
            <a:ext cx="1972940" cy="3240280"/>
          </a:xfrm>
          <a:prstGeom prst="rect">
            <a:avLst/>
          </a:prstGeom>
        </p:spPr>
      </p:pic>
      <p:sp>
        <p:nvSpPr>
          <p:cNvPr id="16" name="TextBox 15">
            <a:extLst>
              <a:ext uri="{FF2B5EF4-FFF2-40B4-BE49-F238E27FC236}">
                <a16:creationId xmlns:a16="http://schemas.microsoft.com/office/drawing/2014/main" id="{DD4D2C08-AF06-03FC-817C-3D8D5937DB63}"/>
              </a:ext>
            </a:extLst>
          </p:cNvPr>
          <p:cNvSpPr txBox="1"/>
          <p:nvPr/>
        </p:nvSpPr>
        <p:spPr>
          <a:xfrm>
            <a:off x="7239668" y="3054548"/>
            <a:ext cx="4183982" cy="307777"/>
          </a:xfrm>
          <a:prstGeom prst="rect">
            <a:avLst/>
          </a:prstGeom>
          <a:noFill/>
        </p:spPr>
        <p:txBody>
          <a:bodyPr wrap="square">
            <a:spAutoFit/>
          </a:bodyPr>
          <a:lstStyle/>
          <a:p>
            <a:r>
              <a:rPr lang="en-DE" sz="1400" dirty="0"/>
              <a:t>https://sarajimenez.github.io/GSCN_workshop_2024/</a:t>
            </a:r>
          </a:p>
        </p:txBody>
      </p:sp>
      <p:sp>
        <p:nvSpPr>
          <p:cNvPr id="3" name="TextBox 2">
            <a:extLst>
              <a:ext uri="{FF2B5EF4-FFF2-40B4-BE49-F238E27FC236}">
                <a16:creationId xmlns:a16="http://schemas.microsoft.com/office/drawing/2014/main" id="{1ECA9BC0-3749-421C-BF20-EA253F337A43}"/>
              </a:ext>
            </a:extLst>
          </p:cNvPr>
          <p:cNvSpPr txBox="1"/>
          <p:nvPr/>
        </p:nvSpPr>
        <p:spPr>
          <a:xfrm>
            <a:off x="6023071" y="2343892"/>
            <a:ext cx="415498" cy="369332"/>
          </a:xfrm>
          <a:prstGeom prst="rect">
            <a:avLst/>
          </a:prstGeom>
          <a:noFill/>
        </p:spPr>
        <p:txBody>
          <a:bodyPr wrap="none" rtlCol="0">
            <a:spAutoFit/>
          </a:bodyPr>
          <a:lstStyle/>
          <a:p>
            <a:r>
              <a:rPr lang="en-DE" dirty="0"/>
              <a:t>✅</a:t>
            </a:r>
          </a:p>
        </p:txBody>
      </p:sp>
      <p:sp>
        <p:nvSpPr>
          <p:cNvPr id="5" name="TextBox 4">
            <a:extLst>
              <a:ext uri="{FF2B5EF4-FFF2-40B4-BE49-F238E27FC236}">
                <a16:creationId xmlns:a16="http://schemas.microsoft.com/office/drawing/2014/main" id="{79966610-A4D9-B494-215E-F699CD50DBE2}"/>
              </a:ext>
            </a:extLst>
          </p:cNvPr>
          <p:cNvSpPr txBox="1"/>
          <p:nvPr/>
        </p:nvSpPr>
        <p:spPr>
          <a:xfrm>
            <a:off x="6023071" y="2762716"/>
            <a:ext cx="415498" cy="369332"/>
          </a:xfrm>
          <a:prstGeom prst="rect">
            <a:avLst/>
          </a:prstGeom>
          <a:noFill/>
        </p:spPr>
        <p:txBody>
          <a:bodyPr wrap="none" rtlCol="0">
            <a:spAutoFit/>
          </a:bodyPr>
          <a:lstStyle/>
          <a:p>
            <a:r>
              <a:rPr lang="en-DE" dirty="0"/>
              <a:t>✅</a:t>
            </a:r>
          </a:p>
        </p:txBody>
      </p:sp>
    </p:spTree>
    <p:extLst>
      <p:ext uri="{BB962C8B-B14F-4D97-AF65-F5344CB8AC3E}">
        <p14:creationId xmlns:p14="http://schemas.microsoft.com/office/powerpoint/2010/main" val="133629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B81D-0A20-4248-B31F-481B9F0FBECC}"/>
              </a:ext>
            </a:extLst>
          </p:cNvPr>
          <p:cNvSpPr>
            <a:spLocks noGrp="1"/>
          </p:cNvSpPr>
          <p:nvPr>
            <p:ph type="title"/>
          </p:nvPr>
        </p:nvSpPr>
        <p:spPr>
          <a:xfrm>
            <a:off x="471488" y="2593978"/>
            <a:ext cx="9272588" cy="1325563"/>
          </a:xfrm>
        </p:spPr>
        <p:txBody>
          <a:bodyPr/>
          <a:lstStyle/>
          <a:p>
            <a:r>
              <a:rPr lang="en-US" dirty="0"/>
              <a:t>Visualizing data, metadata on UMAP</a:t>
            </a:r>
          </a:p>
        </p:txBody>
      </p:sp>
    </p:spTree>
    <p:extLst>
      <p:ext uri="{BB962C8B-B14F-4D97-AF65-F5344CB8AC3E}">
        <p14:creationId xmlns:p14="http://schemas.microsoft.com/office/powerpoint/2010/main" val="151672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FDE0-F3A1-AC42-863F-FC6A4CA0A289}"/>
              </a:ext>
            </a:extLst>
          </p:cNvPr>
          <p:cNvSpPr>
            <a:spLocks noGrp="1"/>
          </p:cNvSpPr>
          <p:nvPr>
            <p:ph type="title"/>
          </p:nvPr>
        </p:nvSpPr>
        <p:spPr>
          <a:xfrm>
            <a:off x="372372" y="38150"/>
            <a:ext cx="11343377" cy="1325563"/>
          </a:xfrm>
        </p:spPr>
        <p:txBody>
          <a:bodyPr>
            <a:normAutofit/>
          </a:bodyPr>
          <a:lstStyle/>
          <a:p>
            <a:r>
              <a:rPr lang="en-US" dirty="0"/>
              <a:t>Utilizing visualizations for data analyses (Library size, number of unique genes per cell)</a:t>
            </a:r>
          </a:p>
        </p:txBody>
      </p:sp>
      <p:sp>
        <p:nvSpPr>
          <p:cNvPr id="4" name="Slide Number Placeholder 3">
            <a:extLst>
              <a:ext uri="{FF2B5EF4-FFF2-40B4-BE49-F238E27FC236}">
                <a16:creationId xmlns:a16="http://schemas.microsoft.com/office/drawing/2014/main" id="{D84B7CF8-1DF5-B048-9A36-1E96BEA33846}"/>
              </a:ext>
            </a:extLst>
          </p:cNvPr>
          <p:cNvSpPr>
            <a:spLocks noGrp="1"/>
          </p:cNvSpPr>
          <p:nvPr>
            <p:ph type="sldNum" sz="quarter" idx="12"/>
          </p:nvPr>
        </p:nvSpPr>
        <p:spPr/>
        <p:txBody>
          <a:bodyPr/>
          <a:lstStyle/>
          <a:p>
            <a:fld id="{D59687A4-4E43-9F42-AA9A-FE636057E8A1}" type="slidenum">
              <a:rPr lang="en-US" smtClean="0"/>
              <a:t>31</a:t>
            </a:fld>
            <a:endParaRPr lang="en-US"/>
          </a:p>
        </p:txBody>
      </p:sp>
      <p:pic>
        <p:nvPicPr>
          <p:cNvPr id="5" name="Picture 4">
            <a:extLst>
              <a:ext uri="{FF2B5EF4-FFF2-40B4-BE49-F238E27FC236}">
                <a16:creationId xmlns:a16="http://schemas.microsoft.com/office/drawing/2014/main" id="{5290407B-9B71-0147-B3DC-DC7E7B97DCC5}"/>
              </a:ext>
            </a:extLst>
          </p:cNvPr>
          <p:cNvPicPr>
            <a:picLocks noChangeAspect="1"/>
          </p:cNvPicPr>
          <p:nvPr/>
        </p:nvPicPr>
        <p:blipFill>
          <a:blip r:embed="rId2"/>
          <a:srcRect/>
          <a:stretch/>
        </p:blipFill>
        <p:spPr>
          <a:xfrm>
            <a:off x="372372" y="2065789"/>
            <a:ext cx="11119146" cy="3037590"/>
          </a:xfrm>
          <a:prstGeom prst="rect">
            <a:avLst/>
          </a:prstGeom>
        </p:spPr>
      </p:pic>
      <p:sp>
        <p:nvSpPr>
          <p:cNvPr id="6" name="Rectangle 5">
            <a:extLst>
              <a:ext uri="{FF2B5EF4-FFF2-40B4-BE49-F238E27FC236}">
                <a16:creationId xmlns:a16="http://schemas.microsoft.com/office/drawing/2014/main" id="{7603CE5A-399F-7F4F-82A6-7CA9F8600B45}"/>
              </a:ext>
            </a:extLst>
          </p:cNvPr>
          <p:cNvSpPr/>
          <p:nvPr/>
        </p:nvSpPr>
        <p:spPr>
          <a:xfrm>
            <a:off x="3196773" y="2733868"/>
            <a:ext cx="2542845" cy="224373"/>
          </a:xfrm>
          <a:prstGeom prst="rect">
            <a:avLst/>
          </a:prstGeom>
          <a:solidFill>
            <a:srgbClr val="FF88EE">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C0BBCC-4ADC-F44D-B1D3-B224D2B996ED}"/>
              </a:ext>
            </a:extLst>
          </p:cNvPr>
          <p:cNvSpPr/>
          <p:nvPr/>
        </p:nvSpPr>
        <p:spPr>
          <a:xfrm>
            <a:off x="7375162" y="2682965"/>
            <a:ext cx="1977093" cy="275276"/>
          </a:xfrm>
          <a:prstGeom prst="rect">
            <a:avLst/>
          </a:prstGeom>
          <a:solidFill>
            <a:srgbClr val="FF88EE">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605630-EF99-2643-A190-C51DB3DB9B54}"/>
              </a:ext>
            </a:extLst>
          </p:cNvPr>
          <p:cNvSpPr/>
          <p:nvPr/>
        </p:nvSpPr>
        <p:spPr>
          <a:xfrm>
            <a:off x="1053152" y="3083278"/>
            <a:ext cx="1690047" cy="177282"/>
          </a:xfrm>
          <a:prstGeom prst="rect">
            <a:avLst/>
          </a:prstGeom>
          <a:solidFill>
            <a:srgbClr val="FF88EE">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DAE9A0-AE4A-6F4E-B36E-3929D8818B05}"/>
              </a:ext>
            </a:extLst>
          </p:cNvPr>
          <p:cNvSpPr/>
          <p:nvPr/>
        </p:nvSpPr>
        <p:spPr>
          <a:xfrm>
            <a:off x="10236821" y="2905996"/>
            <a:ext cx="1254697" cy="177282"/>
          </a:xfrm>
          <a:prstGeom prst="rect">
            <a:avLst/>
          </a:prstGeom>
          <a:solidFill>
            <a:srgbClr val="FF88EE">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68B6B5A-61C2-B04A-9145-8C077FD95AC2}"/>
              </a:ext>
            </a:extLst>
          </p:cNvPr>
          <p:cNvPicPr>
            <a:picLocks noChangeAspect="1"/>
          </p:cNvPicPr>
          <p:nvPr/>
        </p:nvPicPr>
        <p:blipFill>
          <a:blip r:embed="rId3"/>
          <a:stretch>
            <a:fillRect/>
          </a:stretch>
        </p:blipFill>
        <p:spPr>
          <a:xfrm>
            <a:off x="3423979" y="1313103"/>
            <a:ext cx="7146137" cy="5431352"/>
          </a:xfrm>
          <a:prstGeom prst="rect">
            <a:avLst/>
          </a:prstGeom>
        </p:spPr>
      </p:pic>
      <p:pic>
        <p:nvPicPr>
          <p:cNvPr id="8" name="Picture 7">
            <a:extLst>
              <a:ext uri="{FF2B5EF4-FFF2-40B4-BE49-F238E27FC236}">
                <a16:creationId xmlns:a16="http://schemas.microsoft.com/office/drawing/2014/main" id="{7CFDE75F-8588-8442-B920-9E26FD0F3EE8}"/>
              </a:ext>
            </a:extLst>
          </p:cNvPr>
          <p:cNvPicPr>
            <a:picLocks noChangeAspect="1"/>
          </p:cNvPicPr>
          <p:nvPr/>
        </p:nvPicPr>
        <p:blipFill>
          <a:blip r:embed="rId4"/>
          <a:stretch>
            <a:fillRect/>
          </a:stretch>
        </p:blipFill>
        <p:spPr>
          <a:xfrm>
            <a:off x="3422605" y="1324593"/>
            <a:ext cx="7072486" cy="5408372"/>
          </a:xfrm>
          <a:prstGeom prst="rect">
            <a:avLst/>
          </a:prstGeom>
        </p:spPr>
      </p:pic>
    </p:spTree>
    <p:extLst>
      <p:ext uri="{BB962C8B-B14F-4D97-AF65-F5344CB8AC3E}">
        <p14:creationId xmlns:p14="http://schemas.microsoft.com/office/powerpoint/2010/main" val="38317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FDE0-F3A1-AC42-863F-FC6A4CA0A289}"/>
              </a:ext>
            </a:extLst>
          </p:cNvPr>
          <p:cNvSpPr>
            <a:spLocks noGrp="1"/>
          </p:cNvSpPr>
          <p:nvPr>
            <p:ph type="title"/>
          </p:nvPr>
        </p:nvSpPr>
        <p:spPr>
          <a:xfrm>
            <a:off x="286648" y="-334963"/>
            <a:ext cx="10515600" cy="1325563"/>
          </a:xfrm>
        </p:spPr>
        <p:txBody>
          <a:bodyPr/>
          <a:lstStyle/>
          <a:p>
            <a:r>
              <a:rPr lang="en-US" dirty="0"/>
              <a:t>Gene expression on UMAP</a:t>
            </a:r>
          </a:p>
        </p:txBody>
      </p:sp>
      <p:sp>
        <p:nvSpPr>
          <p:cNvPr id="4" name="Slide Number Placeholder 3">
            <a:extLst>
              <a:ext uri="{FF2B5EF4-FFF2-40B4-BE49-F238E27FC236}">
                <a16:creationId xmlns:a16="http://schemas.microsoft.com/office/drawing/2014/main" id="{D84B7CF8-1DF5-B048-9A36-1E96BEA33846}"/>
              </a:ext>
            </a:extLst>
          </p:cNvPr>
          <p:cNvSpPr>
            <a:spLocks noGrp="1"/>
          </p:cNvSpPr>
          <p:nvPr>
            <p:ph type="sldNum" sz="quarter" idx="12"/>
          </p:nvPr>
        </p:nvSpPr>
        <p:spPr/>
        <p:txBody>
          <a:bodyPr/>
          <a:lstStyle/>
          <a:p>
            <a:fld id="{D59687A4-4E43-9F42-AA9A-FE636057E8A1}" type="slidenum">
              <a:rPr lang="en-US" smtClean="0"/>
              <a:t>32</a:t>
            </a:fld>
            <a:endParaRPr lang="en-US"/>
          </a:p>
        </p:txBody>
      </p:sp>
      <p:pic>
        <p:nvPicPr>
          <p:cNvPr id="3" name="Picture 2">
            <a:extLst>
              <a:ext uri="{FF2B5EF4-FFF2-40B4-BE49-F238E27FC236}">
                <a16:creationId xmlns:a16="http://schemas.microsoft.com/office/drawing/2014/main" id="{CEFFCA3D-8DD4-3645-AAE2-925EF969447E}"/>
              </a:ext>
            </a:extLst>
          </p:cNvPr>
          <p:cNvPicPr>
            <a:picLocks noChangeAspect="1"/>
          </p:cNvPicPr>
          <p:nvPr/>
        </p:nvPicPr>
        <p:blipFill>
          <a:blip r:embed="rId2"/>
          <a:srcRect/>
          <a:stretch/>
        </p:blipFill>
        <p:spPr>
          <a:xfrm>
            <a:off x="138656" y="734448"/>
            <a:ext cx="7684545" cy="512303"/>
          </a:xfrm>
          <a:prstGeom prst="rect">
            <a:avLst/>
          </a:prstGeom>
        </p:spPr>
      </p:pic>
      <p:pic>
        <p:nvPicPr>
          <p:cNvPr id="1026" name="Picture 2">
            <a:extLst>
              <a:ext uri="{FF2B5EF4-FFF2-40B4-BE49-F238E27FC236}">
                <a16:creationId xmlns:a16="http://schemas.microsoft.com/office/drawing/2014/main" id="{B0DA1700-9DEA-684F-A35A-E784006579B5}"/>
              </a:ext>
            </a:extLst>
          </p:cNvPr>
          <p:cNvPicPr>
            <a:picLocks noChangeAspect="1" noChangeArrowheads="1"/>
          </p:cNvPicPr>
          <p:nvPr/>
        </p:nvPicPr>
        <p:blipFill>
          <a:blip r:embed="rId3"/>
          <a:srcRect/>
          <a:stretch/>
        </p:blipFill>
        <p:spPr bwMode="auto">
          <a:xfrm>
            <a:off x="1161116" y="1260014"/>
            <a:ext cx="5639624" cy="53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889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FDE0-F3A1-AC42-863F-FC6A4CA0A289}"/>
              </a:ext>
            </a:extLst>
          </p:cNvPr>
          <p:cNvSpPr>
            <a:spLocks noGrp="1"/>
          </p:cNvSpPr>
          <p:nvPr>
            <p:ph type="title"/>
          </p:nvPr>
        </p:nvSpPr>
        <p:spPr>
          <a:xfrm>
            <a:off x="286648" y="-334963"/>
            <a:ext cx="10515600" cy="1325563"/>
          </a:xfrm>
        </p:spPr>
        <p:txBody>
          <a:bodyPr/>
          <a:lstStyle/>
          <a:p>
            <a:r>
              <a:rPr lang="en-US" dirty="0"/>
              <a:t>Gene expression on UMAP</a:t>
            </a:r>
          </a:p>
        </p:txBody>
      </p:sp>
      <p:sp>
        <p:nvSpPr>
          <p:cNvPr id="4" name="Slide Number Placeholder 3">
            <a:extLst>
              <a:ext uri="{FF2B5EF4-FFF2-40B4-BE49-F238E27FC236}">
                <a16:creationId xmlns:a16="http://schemas.microsoft.com/office/drawing/2014/main" id="{D84B7CF8-1DF5-B048-9A36-1E96BEA33846}"/>
              </a:ext>
            </a:extLst>
          </p:cNvPr>
          <p:cNvSpPr>
            <a:spLocks noGrp="1"/>
          </p:cNvSpPr>
          <p:nvPr>
            <p:ph type="sldNum" sz="quarter" idx="12"/>
          </p:nvPr>
        </p:nvSpPr>
        <p:spPr/>
        <p:txBody>
          <a:bodyPr/>
          <a:lstStyle/>
          <a:p>
            <a:fld id="{D59687A4-4E43-9F42-AA9A-FE636057E8A1}" type="slidenum">
              <a:rPr lang="en-US" smtClean="0"/>
              <a:t>33</a:t>
            </a:fld>
            <a:endParaRPr lang="en-US"/>
          </a:p>
        </p:txBody>
      </p:sp>
      <p:pic>
        <p:nvPicPr>
          <p:cNvPr id="3" name="Picture 2">
            <a:extLst>
              <a:ext uri="{FF2B5EF4-FFF2-40B4-BE49-F238E27FC236}">
                <a16:creationId xmlns:a16="http://schemas.microsoft.com/office/drawing/2014/main" id="{CEFFCA3D-8DD4-3645-AAE2-925EF969447E}"/>
              </a:ext>
            </a:extLst>
          </p:cNvPr>
          <p:cNvPicPr>
            <a:picLocks noChangeAspect="1"/>
          </p:cNvPicPr>
          <p:nvPr/>
        </p:nvPicPr>
        <p:blipFill>
          <a:blip r:embed="rId2"/>
          <a:srcRect/>
          <a:stretch/>
        </p:blipFill>
        <p:spPr>
          <a:xfrm>
            <a:off x="286648" y="613004"/>
            <a:ext cx="9574804" cy="787927"/>
          </a:xfrm>
          <a:prstGeom prst="rect">
            <a:avLst/>
          </a:prstGeom>
        </p:spPr>
      </p:pic>
      <p:pic>
        <p:nvPicPr>
          <p:cNvPr id="2052" name="Picture 4">
            <a:extLst>
              <a:ext uri="{FF2B5EF4-FFF2-40B4-BE49-F238E27FC236}">
                <a16:creationId xmlns:a16="http://schemas.microsoft.com/office/drawing/2014/main" id="{C8F6D41A-5FCD-BF41-81A0-4B2BC1B3F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67" y="1400931"/>
            <a:ext cx="5649384" cy="5320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782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FDE0-F3A1-AC42-863F-FC6A4CA0A289}"/>
              </a:ext>
            </a:extLst>
          </p:cNvPr>
          <p:cNvSpPr>
            <a:spLocks noGrp="1"/>
          </p:cNvSpPr>
          <p:nvPr>
            <p:ph type="title"/>
          </p:nvPr>
        </p:nvSpPr>
        <p:spPr>
          <a:xfrm>
            <a:off x="286648" y="-334963"/>
            <a:ext cx="10515600" cy="1325563"/>
          </a:xfrm>
        </p:spPr>
        <p:txBody>
          <a:bodyPr/>
          <a:lstStyle/>
          <a:p>
            <a:r>
              <a:rPr lang="en-US" dirty="0"/>
              <a:t>Gene signatures on UMAP</a:t>
            </a:r>
          </a:p>
        </p:txBody>
      </p:sp>
      <p:sp>
        <p:nvSpPr>
          <p:cNvPr id="4" name="Slide Number Placeholder 3">
            <a:extLst>
              <a:ext uri="{FF2B5EF4-FFF2-40B4-BE49-F238E27FC236}">
                <a16:creationId xmlns:a16="http://schemas.microsoft.com/office/drawing/2014/main" id="{D84B7CF8-1DF5-B048-9A36-1E96BEA33846}"/>
              </a:ext>
            </a:extLst>
          </p:cNvPr>
          <p:cNvSpPr>
            <a:spLocks noGrp="1"/>
          </p:cNvSpPr>
          <p:nvPr>
            <p:ph type="sldNum" sz="quarter" idx="12"/>
          </p:nvPr>
        </p:nvSpPr>
        <p:spPr/>
        <p:txBody>
          <a:bodyPr/>
          <a:lstStyle/>
          <a:p>
            <a:fld id="{D59687A4-4E43-9F42-AA9A-FE636057E8A1}" type="slidenum">
              <a:rPr lang="en-US" smtClean="0"/>
              <a:t>34</a:t>
            </a:fld>
            <a:endParaRPr lang="en-US"/>
          </a:p>
        </p:txBody>
      </p:sp>
      <p:pic>
        <p:nvPicPr>
          <p:cNvPr id="3" name="Picture 2">
            <a:extLst>
              <a:ext uri="{FF2B5EF4-FFF2-40B4-BE49-F238E27FC236}">
                <a16:creationId xmlns:a16="http://schemas.microsoft.com/office/drawing/2014/main" id="{560D94B5-ED90-FD4B-A03F-68B4A0F04A5D}"/>
              </a:ext>
            </a:extLst>
          </p:cNvPr>
          <p:cNvPicPr>
            <a:picLocks noChangeAspect="1"/>
          </p:cNvPicPr>
          <p:nvPr/>
        </p:nvPicPr>
        <p:blipFill>
          <a:blip r:embed="rId2"/>
          <a:stretch>
            <a:fillRect/>
          </a:stretch>
        </p:blipFill>
        <p:spPr>
          <a:xfrm>
            <a:off x="154744" y="990600"/>
            <a:ext cx="10647504" cy="5170437"/>
          </a:xfrm>
          <a:prstGeom prst="rect">
            <a:avLst/>
          </a:prstGeom>
        </p:spPr>
      </p:pic>
      <p:pic>
        <p:nvPicPr>
          <p:cNvPr id="5" name="Picture 4">
            <a:extLst>
              <a:ext uri="{FF2B5EF4-FFF2-40B4-BE49-F238E27FC236}">
                <a16:creationId xmlns:a16="http://schemas.microsoft.com/office/drawing/2014/main" id="{13B784C9-3967-4B46-9852-3638354E23F2}"/>
              </a:ext>
            </a:extLst>
          </p:cNvPr>
          <p:cNvPicPr>
            <a:picLocks noChangeAspect="1"/>
          </p:cNvPicPr>
          <p:nvPr/>
        </p:nvPicPr>
        <p:blipFill>
          <a:blip r:embed="rId3"/>
          <a:stretch>
            <a:fillRect/>
          </a:stretch>
        </p:blipFill>
        <p:spPr>
          <a:xfrm>
            <a:off x="4037427" y="2306450"/>
            <a:ext cx="8110540" cy="971322"/>
          </a:xfrm>
          <a:prstGeom prst="rect">
            <a:avLst/>
          </a:prstGeom>
          <a:ln>
            <a:solidFill>
              <a:schemeClr val="tx1"/>
            </a:solidFill>
          </a:ln>
        </p:spPr>
      </p:pic>
      <p:pic>
        <p:nvPicPr>
          <p:cNvPr id="6" name="Picture 5">
            <a:extLst>
              <a:ext uri="{FF2B5EF4-FFF2-40B4-BE49-F238E27FC236}">
                <a16:creationId xmlns:a16="http://schemas.microsoft.com/office/drawing/2014/main" id="{A1A59DB5-A3A3-A545-A9DF-6AA131659F17}"/>
              </a:ext>
            </a:extLst>
          </p:cNvPr>
          <p:cNvPicPr>
            <a:picLocks noChangeAspect="1"/>
          </p:cNvPicPr>
          <p:nvPr/>
        </p:nvPicPr>
        <p:blipFill>
          <a:blip r:embed="rId4"/>
          <a:stretch>
            <a:fillRect/>
          </a:stretch>
        </p:blipFill>
        <p:spPr>
          <a:xfrm>
            <a:off x="4037427" y="3418547"/>
            <a:ext cx="8126437" cy="2137253"/>
          </a:xfrm>
          <a:prstGeom prst="rect">
            <a:avLst/>
          </a:prstGeom>
          <a:ln>
            <a:solidFill>
              <a:schemeClr val="tx1"/>
            </a:solidFill>
          </a:ln>
        </p:spPr>
      </p:pic>
      <p:pic>
        <p:nvPicPr>
          <p:cNvPr id="7" name="Picture 6">
            <a:extLst>
              <a:ext uri="{FF2B5EF4-FFF2-40B4-BE49-F238E27FC236}">
                <a16:creationId xmlns:a16="http://schemas.microsoft.com/office/drawing/2014/main" id="{8DAD999D-409F-9347-899D-28A24C682184}"/>
              </a:ext>
            </a:extLst>
          </p:cNvPr>
          <p:cNvPicPr>
            <a:picLocks noChangeAspect="1"/>
          </p:cNvPicPr>
          <p:nvPr/>
        </p:nvPicPr>
        <p:blipFill>
          <a:blip r:embed="rId5"/>
          <a:stretch>
            <a:fillRect/>
          </a:stretch>
        </p:blipFill>
        <p:spPr>
          <a:xfrm>
            <a:off x="2101215" y="1538852"/>
            <a:ext cx="7989570" cy="5000060"/>
          </a:xfrm>
          <a:prstGeom prst="rect">
            <a:avLst/>
          </a:prstGeom>
          <a:ln>
            <a:solidFill>
              <a:schemeClr val="tx1"/>
            </a:solidFill>
          </a:ln>
        </p:spPr>
      </p:pic>
    </p:spTree>
    <p:extLst>
      <p:ext uri="{BB962C8B-B14F-4D97-AF65-F5344CB8AC3E}">
        <p14:creationId xmlns:p14="http://schemas.microsoft.com/office/powerpoint/2010/main" val="269327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3592-AF83-5C44-8A8E-09F331EBF042}"/>
              </a:ext>
            </a:extLst>
          </p:cNvPr>
          <p:cNvSpPr>
            <a:spLocks noGrp="1"/>
          </p:cNvSpPr>
          <p:nvPr>
            <p:ph type="title"/>
          </p:nvPr>
        </p:nvSpPr>
        <p:spPr>
          <a:xfrm>
            <a:off x="554421" y="2414642"/>
            <a:ext cx="10515600" cy="1325563"/>
          </a:xfrm>
        </p:spPr>
        <p:txBody>
          <a:bodyPr/>
          <a:lstStyle/>
          <a:p>
            <a:r>
              <a:rPr lang="en-US" dirty="0"/>
              <a:t>Generating hypotheses using UMAP</a:t>
            </a:r>
          </a:p>
        </p:txBody>
      </p:sp>
    </p:spTree>
    <p:extLst>
      <p:ext uri="{BB962C8B-B14F-4D97-AF65-F5344CB8AC3E}">
        <p14:creationId xmlns:p14="http://schemas.microsoft.com/office/powerpoint/2010/main" val="1415316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FDE0-F3A1-AC42-863F-FC6A4CA0A289}"/>
              </a:ext>
            </a:extLst>
          </p:cNvPr>
          <p:cNvSpPr>
            <a:spLocks noGrp="1"/>
          </p:cNvSpPr>
          <p:nvPr>
            <p:ph type="title"/>
          </p:nvPr>
        </p:nvSpPr>
        <p:spPr>
          <a:xfrm>
            <a:off x="227995" y="6066"/>
            <a:ext cx="10515600" cy="1325563"/>
          </a:xfrm>
        </p:spPr>
        <p:txBody>
          <a:bodyPr/>
          <a:lstStyle/>
          <a:p>
            <a:r>
              <a:rPr lang="en-US" dirty="0"/>
              <a:t>Utilizing visualizations for data analyses</a:t>
            </a:r>
          </a:p>
        </p:txBody>
      </p:sp>
      <p:sp>
        <p:nvSpPr>
          <p:cNvPr id="4" name="Slide Number Placeholder 3">
            <a:extLst>
              <a:ext uri="{FF2B5EF4-FFF2-40B4-BE49-F238E27FC236}">
                <a16:creationId xmlns:a16="http://schemas.microsoft.com/office/drawing/2014/main" id="{D84B7CF8-1DF5-B048-9A36-1E96BEA33846}"/>
              </a:ext>
            </a:extLst>
          </p:cNvPr>
          <p:cNvSpPr>
            <a:spLocks noGrp="1"/>
          </p:cNvSpPr>
          <p:nvPr>
            <p:ph type="sldNum" sz="quarter" idx="12"/>
          </p:nvPr>
        </p:nvSpPr>
        <p:spPr/>
        <p:txBody>
          <a:bodyPr/>
          <a:lstStyle/>
          <a:p>
            <a:fld id="{D59687A4-4E43-9F42-AA9A-FE636057E8A1}" type="slidenum">
              <a:rPr lang="en-US" smtClean="0"/>
              <a:t>36</a:t>
            </a:fld>
            <a:endParaRPr lang="en-US"/>
          </a:p>
        </p:txBody>
      </p:sp>
      <p:pic>
        <p:nvPicPr>
          <p:cNvPr id="3" name="Picture 2">
            <a:extLst>
              <a:ext uri="{FF2B5EF4-FFF2-40B4-BE49-F238E27FC236}">
                <a16:creationId xmlns:a16="http://schemas.microsoft.com/office/drawing/2014/main" id="{18B30CC5-8D24-4B49-B4C9-EFB0282A2495}"/>
              </a:ext>
            </a:extLst>
          </p:cNvPr>
          <p:cNvPicPr>
            <a:picLocks noChangeAspect="1"/>
          </p:cNvPicPr>
          <p:nvPr/>
        </p:nvPicPr>
        <p:blipFill>
          <a:blip r:embed="rId2"/>
          <a:srcRect/>
          <a:stretch/>
        </p:blipFill>
        <p:spPr>
          <a:xfrm>
            <a:off x="1767587" y="1225550"/>
            <a:ext cx="8246921" cy="3864272"/>
          </a:xfrm>
          <a:prstGeom prst="rect">
            <a:avLst/>
          </a:prstGeom>
        </p:spPr>
      </p:pic>
      <p:sp>
        <p:nvSpPr>
          <p:cNvPr id="12" name="TextBox 11">
            <a:extLst>
              <a:ext uri="{FF2B5EF4-FFF2-40B4-BE49-F238E27FC236}">
                <a16:creationId xmlns:a16="http://schemas.microsoft.com/office/drawing/2014/main" id="{DA443F70-50D7-6848-AB08-156D47496B4F}"/>
              </a:ext>
            </a:extLst>
          </p:cNvPr>
          <p:cNvSpPr txBox="1"/>
          <p:nvPr/>
        </p:nvSpPr>
        <p:spPr>
          <a:xfrm>
            <a:off x="7704082" y="5117775"/>
            <a:ext cx="3649718" cy="215444"/>
          </a:xfrm>
          <a:prstGeom prst="rect">
            <a:avLst/>
          </a:prstGeom>
          <a:noFill/>
        </p:spPr>
        <p:txBody>
          <a:bodyPr wrap="square">
            <a:spAutoFit/>
          </a:bodyPr>
          <a:lstStyle/>
          <a:p>
            <a:r>
              <a:rPr lang="en-US" sz="800" dirty="0"/>
              <a:t>https://</a:t>
            </a:r>
            <a:r>
              <a:rPr lang="en-US" sz="800" dirty="0" err="1"/>
              <a:t>www.nature.com</a:t>
            </a:r>
            <a:r>
              <a:rPr lang="en-US" sz="800" dirty="0"/>
              <a:t>/articles/s43018-022-00443-5#Sec54</a:t>
            </a:r>
          </a:p>
        </p:txBody>
      </p:sp>
    </p:spTree>
    <p:extLst>
      <p:ext uri="{BB962C8B-B14F-4D97-AF65-F5344CB8AC3E}">
        <p14:creationId xmlns:p14="http://schemas.microsoft.com/office/powerpoint/2010/main" val="1946781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FDE0-F3A1-AC42-863F-FC6A4CA0A289}"/>
              </a:ext>
            </a:extLst>
          </p:cNvPr>
          <p:cNvSpPr>
            <a:spLocks noGrp="1"/>
          </p:cNvSpPr>
          <p:nvPr>
            <p:ph type="title"/>
          </p:nvPr>
        </p:nvSpPr>
        <p:spPr>
          <a:xfrm>
            <a:off x="227995" y="6066"/>
            <a:ext cx="10515600" cy="1325563"/>
          </a:xfrm>
        </p:spPr>
        <p:txBody>
          <a:bodyPr/>
          <a:lstStyle/>
          <a:p>
            <a:r>
              <a:rPr lang="en-US" dirty="0"/>
              <a:t>Utilizing visualizations for data analyses</a:t>
            </a:r>
          </a:p>
        </p:txBody>
      </p:sp>
      <p:sp>
        <p:nvSpPr>
          <p:cNvPr id="4" name="Slide Number Placeholder 3">
            <a:extLst>
              <a:ext uri="{FF2B5EF4-FFF2-40B4-BE49-F238E27FC236}">
                <a16:creationId xmlns:a16="http://schemas.microsoft.com/office/drawing/2014/main" id="{D84B7CF8-1DF5-B048-9A36-1E96BEA33846}"/>
              </a:ext>
            </a:extLst>
          </p:cNvPr>
          <p:cNvSpPr>
            <a:spLocks noGrp="1"/>
          </p:cNvSpPr>
          <p:nvPr>
            <p:ph type="sldNum" sz="quarter" idx="12"/>
          </p:nvPr>
        </p:nvSpPr>
        <p:spPr/>
        <p:txBody>
          <a:bodyPr/>
          <a:lstStyle/>
          <a:p>
            <a:fld id="{D59687A4-4E43-9F42-AA9A-FE636057E8A1}" type="slidenum">
              <a:rPr lang="en-US" smtClean="0"/>
              <a:t>37</a:t>
            </a:fld>
            <a:endParaRPr lang="en-US"/>
          </a:p>
        </p:txBody>
      </p:sp>
      <p:sp>
        <p:nvSpPr>
          <p:cNvPr id="12" name="TextBox 11">
            <a:extLst>
              <a:ext uri="{FF2B5EF4-FFF2-40B4-BE49-F238E27FC236}">
                <a16:creationId xmlns:a16="http://schemas.microsoft.com/office/drawing/2014/main" id="{DA443F70-50D7-6848-AB08-156D47496B4F}"/>
              </a:ext>
            </a:extLst>
          </p:cNvPr>
          <p:cNvSpPr txBox="1"/>
          <p:nvPr/>
        </p:nvSpPr>
        <p:spPr>
          <a:xfrm>
            <a:off x="7704082" y="5117775"/>
            <a:ext cx="3649718" cy="215444"/>
          </a:xfrm>
          <a:prstGeom prst="rect">
            <a:avLst/>
          </a:prstGeom>
          <a:noFill/>
        </p:spPr>
        <p:txBody>
          <a:bodyPr wrap="square">
            <a:spAutoFit/>
          </a:bodyPr>
          <a:lstStyle/>
          <a:p>
            <a:r>
              <a:rPr lang="en-US" sz="800" dirty="0"/>
              <a:t>https://</a:t>
            </a:r>
            <a:r>
              <a:rPr lang="en-US" sz="800" dirty="0" err="1"/>
              <a:t>www.nature.com</a:t>
            </a:r>
            <a:r>
              <a:rPr lang="en-US" sz="800" dirty="0"/>
              <a:t>/articles/s43018-022-00443-5#Sec54</a:t>
            </a:r>
          </a:p>
        </p:txBody>
      </p:sp>
      <p:pic>
        <p:nvPicPr>
          <p:cNvPr id="13" name="Picture 6">
            <a:extLst>
              <a:ext uri="{FF2B5EF4-FFF2-40B4-BE49-F238E27FC236}">
                <a16:creationId xmlns:a16="http://schemas.microsoft.com/office/drawing/2014/main" id="{2B95B5D4-5EE5-A34A-95E0-FF00AD31F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109334" y="1088916"/>
            <a:ext cx="8543925"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901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D85F0E-423F-2A40-B118-ED69A5D239E2}"/>
              </a:ext>
            </a:extLst>
          </p:cNvPr>
          <p:cNvPicPr>
            <a:picLocks noChangeAspect="1"/>
          </p:cNvPicPr>
          <p:nvPr/>
        </p:nvPicPr>
        <p:blipFill>
          <a:blip r:embed="rId2"/>
          <a:stretch>
            <a:fillRect/>
          </a:stretch>
        </p:blipFill>
        <p:spPr>
          <a:xfrm>
            <a:off x="7306569" y="3429000"/>
            <a:ext cx="4191000" cy="3147948"/>
          </a:xfrm>
          <a:prstGeom prst="rect">
            <a:avLst/>
          </a:prstGeom>
        </p:spPr>
      </p:pic>
      <p:sp>
        <p:nvSpPr>
          <p:cNvPr id="2" name="Title 1">
            <a:extLst>
              <a:ext uri="{FF2B5EF4-FFF2-40B4-BE49-F238E27FC236}">
                <a16:creationId xmlns:a16="http://schemas.microsoft.com/office/drawing/2014/main" id="{5D78FDE0-F3A1-AC42-863F-FC6A4CA0A289}"/>
              </a:ext>
            </a:extLst>
          </p:cNvPr>
          <p:cNvSpPr>
            <a:spLocks noGrp="1"/>
          </p:cNvSpPr>
          <p:nvPr>
            <p:ph type="title"/>
          </p:nvPr>
        </p:nvSpPr>
        <p:spPr>
          <a:xfrm>
            <a:off x="227995" y="6066"/>
            <a:ext cx="10515600" cy="1325563"/>
          </a:xfrm>
        </p:spPr>
        <p:txBody>
          <a:bodyPr/>
          <a:lstStyle/>
          <a:p>
            <a:r>
              <a:rPr lang="en-US" dirty="0"/>
              <a:t>Utilizing visualizations for data analyses (Library size)</a:t>
            </a:r>
          </a:p>
        </p:txBody>
      </p:sp>
      <p:sp>
        <p:nvSpPr>
          <p:cNvPr id="4" name="Slide Number Placeholder 3">
            <a:extLst>
              <a:ext uri="{FF2B5EF4-FFF2-40B4-BE49-F238E27FC236}">
                <a16:creationId xmlns:a16="http://schemas.microsoft.com/office/drawing/2014/main" id="{D84B7CF8-1DF5-B048-9A36-1E96BEA33846}"/>
              </a:ext>
            </a:extLst>
          </p:cNvPr>
          <p:cNvSpPr>
            <a:spLocks noGrp="1"/>
          </p:cNvSpPr>
          <p:nvPr>
            <p:ph type="sldNum" sz="quarter" idx="12"/>
          </p:nvPr>
        </p:nvSpPr>
        <p:spPr/>
        <p:txBody>
          <a:bodyPr/>
          <a:lstStyle/>
          <a:p>
            <a:fld id="{D59687A4-4E43-9F42-AA9A-FE636057E8A1}" type="slidenum">
              <a:rPr lang="en-US" smtClean="0"/>
              <a:t>38</a:t>
            </a:fld>
            <a:endParaRPr lang="en-US"/>
          </a:p>
        </p:txBody>
      </p:sp>
      <p:pic>
        <p:nvPicPr>
          <p:cNvPr id="5" name="Picture 4">
            <a:extLst>
              <a:ext uri="{FF2B5EF4-FFF2-40B4-BE49-F238E27FC236}">
                <a16:creationId xmlns:a16="http://schemas.microsoft.com/office/drawing/2014/main" id="{6B0F63FF-A7EA-FF42-9F93-B606D367B31F}"/>
              </a:ext>
            </a:extLst>
          </p:cNvPr>
          <p:cNvPicPr>
            <a:picLocks noChangeAspect="1"/>
          </p:cNvPicPr>
          <p:nvPr/>
        </p:nvPicPr>
        <p:blipFill rotWithShape="1">
          <a:blip r:embed="rId3"/>
          <a:srcRect t="2015"/>
          <a:stretch/>
        </p:blipFill>
        <p:spPr>
          <a:xfrm>
            <a:off x="1346435" y="3490430"/>
            <a:ext cx="4191000" cy="2986570"/>
          </a:xfrm>
          <a:prstGeom prst="rect">
            <a:avLst/>
          </a:prstGeom>
        </p:spPr>
      </p:pic>
      <p:pic>
        <p:nvPicPr>
          <p:cNvPr id="7" name="Picture 6">
            <a:extLst>
              <a:ext uri="{FF2B5EF4-FFF2-40B4-BE49-F238E27FC236}">
                <a16:creationId xmlns:a16="http://schemas.microsoft.com/office/drawing/2014/main" id="{B2549B07-346A-FC49-BB64-8DEE81C60BFC}"/>
              </a:ext>
            </a:extLst>
          </p:cNvPr>
          <p:cNvPicPr>
            <a:picLocks noChangeAspect="1"/>
          </p:cNvPicPr>
          <p:nvPr/>
        </p:nvPicPr>
        <p:blipFill>
          <a:blip r:embed="rId4"/>
          <a:stretch>
            <a:fillRect/>
          </a:stretch>
        </p:blipFill>
        <p:spPr>
          <a:xfrm>
            <a:off x="3192378" y="835791"/>
            <a:ext cx="5910179" cy="2451569"/>
          </a:xfrm>
          <a:prstGeom prst="rect">
            <a:avLst/>
          </a:prstGeom>
        </p:spPr>
      </p:pic>
      <p:cxnSp>
        <p:nvCxnSpPr>
          <p:cNvPr id="9" name="Straight Arrow Connector 8">
            <a:extLst>
              <a:ext uri="{FF2B5EF4-FFF2-40B4-BE49-F238E27FC236}">
                <a16:creationId xmlns:a16="http://schemas.microsoft.com/office/drawing/2014/main" id="{45807AD3-1434-B142-9AC9-6AAFFA09DFC4}"/>
              </a:ext>
            </a:extLst>
          </p:cNvPr>
          <p:cNvCxnSpPr/>
          <p:nvPr/>
        </p:nvCxnSpPr>
        <p:spPr>
          <a:xfrm>
            <a:off x="5461727" y="4807252"/>
            <a:ext cx="1556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7AF9ECB-8A66-4F4D-A29D-65F956CE40B7}"/>
              </a:ext>
            </a:extLst>
          </p:cNvPr>
          <p:cNvSpPr txBox="1"/>
          <p:nvPr/>
        </p:nvSpPr>
        <p:spPr>
          <a:xfrm>
            <a:off x="5317347" y="3785161"/>
            <a:ext cx="1780674" cy="923330"/>
          </a:xfrm>
          <a:prstGeom prst="rect">
            <a:avLst/>
          </a:prstGeom>
          <a:noFill/>
        </p:spPr>
        <p:txBody>
          <a:bodyPr wrap="square" rtlCol="0">
            <a:spAutoFit/>
          </a:bodyPr>
          <a:lstStyle/>
          <a:p>
            <a:pPr algn="ctr"/>
            <a:r>
              <a:rPr lang="en-US" dirty="0"/>
              <a:t>After removing the lowly expressed cells</a:t>
            </a:r>
          </a:p>
        </p:txBody>
      </p:sp>
      <p:sp>
        <p:nvSpPr>
          <p:cNvPr id="11" name="Rectangle 10">
            <a:extLst>
              <a:ext uri="{FF2B5EF4-FFF2-40B4-BE49-F238E27FC236}">
                <a16:creationId xmlns:a16="http://schemas.microsoft.com/office/drawing/2014/main" id="{B1FE00D5-2F36-0942-90B2-4BD2AA977111}"/>
              </a:ext>
            </a:extLst>
          </p:cNvPr>
          <p:cNvSpPr/>
          <p:nvPr/>
        </p:nvSpPr>
        <p:spPr>
          <a:xfrm>
            <a:off x="372373" y="6395007"/>
            <a:ext cx="3487301" cy="369332"/>
          </a:xfrm>
          <a:prstGeom prst="rect">
            <a:avLst/>
          </a:prstGeom>
        </p:spPr>
        <p:txBody>
          <a:bodyPr wrap="none">
            <a:spAutoFit/>
          </a:bodyPr>
          <a:lstStyle/>
          <a:p>
            <a:r>
              <a:rPr lang="en-US" dirty="0"/>
              <a:t>[Data is from an unpublished work]</a:t>
            </a:r>
          </a:p>
        </p:txBody>
      </p:sp>
    </p:spTree>
    <p:extLst>
      <p:ext uri="{BB962C8B-B14F-4D97-AF65-F5344CB8AC3E}">
        <p14:creationId xmlns:p14="http://schemas.microsoft.com/office/powerpoint/2010/main" val="564382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1DED-BBAE-5949-91AB-6DD0E2C0DCCF}"/>
              </a:ext>
            </a:extLst>
          </p:cNvPr>
          <p:cNvSpPr>
            <a:spLocks noGrp="1"/>
          </p:cNvSpPr>
          <p:nvPr>
            <p:ph type="title"/>
          </p:nvPr>
        </p:nvSpPr>
        <p:spPr>
          <a:xfrm>
            <a:off x="680545" y="2330560"/>
            <a:ext cx="10515600" cy="1325563"/>
          </a:xfrm>
        </p:spPr>
        <p:txBody>
          <a:bodyPr/>
          <a:lstStyle/>
          <a:p>
            <a:r>
              <a:rPr lang="en-US" dirty="0"/>
              <a:t>Application of graphs: Clustering</a:t>
            </a:r>
          </a:p>
        </p:txBody>
      </p:sp>
    </p:spTree>
    <p:extLst>
      <p:ext uri="{BB962C8B-B14F-4D97-AF65-F5344CB8AC3E}">
        <p14:creationId xmlns:p14="http://schemas.microsoft.com/office/powerpoint/2010/main" val="262184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B7D9-1FD2-4A48-ACBC-3A647A2BAC26}"/>
              </a:ext>
            </a:extLst>
          </p:cNvPr>
          <p:cNvSpPr>
            <a:spLocks noGrp="1"/>
          </p:cNvSpPr>
          <p:nvPr>
            <p:ph type="title"/>
          </p:nvPr>
        </p:nvSpPr>
        <p:spPr>
          <a:xfrm>
            <a:off x="416170" y="2362737"/>
            <a:ext cx="10515600" cy="1325563"/>
          </a:xfrm>
        </p:spPr>
        <p:txBody>
          <a:bodyPr>
            <a:normAutofit fontScale="90000"/>
          </a:bodyPr>
          <a:lstStyle/>
          <a:p>
            <a:r>
              <a:rPr lang="en-US" dirty="0"/>
              <a:t>Post data pre-processing:</a:t>
            </a:r>
            <a:br>
              <a:rPr lang="en-US" dirty="0"/>
            </a:br>
            <a:br>
              <a:rPr lang="en-US" dirty="0"/>
            </a:br>
            <a:r>
              <a:rPr lang="en-US" dirty="0"/>
              <a:t>- Data normalization </a:t>
            </a:r>
            <a:br>
              <a:rPr lang="en-US" dirty="0"/>
            </a:br>
            <a:r>
              <a:rPr lang="en-US" dirty="0"/>
              <a:t>- </a:t>
            </a:r>
            <a:r>
              <a:rPr lang="en-US" dirty="0">
                <a:solidFill>
                  <a:srgbClr val="FF0000"/>
                </a:solidFill>
              </a:rPr>
              <a:t>Highly Variable Genes</a:t>
            </a:r>
            <a:br>
              <a:rPr lang="en-US" dirty="0">
                <a:solidFill>
                  <a:srgbClr val="FF0000"/>
                </a:solidFill>
              </a:rPr>
            </a:br>
            <a:r>
              <a:rPr lang="en-US" dirty="0"/>
              <a:t>- PCA</a:t>
            </a:r>
            <a:br>
              <a:rPr lang="en-US" dirty="0"/>
            </a:br>
            <a:r>
              <a:rPr lang="en-US" dirty="0"/>
              <a:t>- Nearest Neighbor Graph</a:t>
            </a:r>
            <a:br>
              <a:rPr lang="en-US" dirty="0"/>
            </a:br>
            <a:r>
              <a:rPr lang="en-US" dirty="0"/>
              <a:t>- Visualization, Clustering, annotation </a:t>
            </a:r>
          </a:p>
        </p:txBody>
      </p:sp>
      <p:sp>
        <p:nvSpPr>
          <p:cNvPr id="4" name="Slide Number Placeholder 3">
            <a:extLst>
              <a:ext uri="{FF2B5EF4-FFF2-40B4-BE49-F238E27FC236}">
                <a16:creationId xmlns:a16="http://schemas.microsoft.com/office/drawing/2014/main" id="{44D90140-9555-8545-B113-DB2DFC3C2880}"/>
              </a:ext>
            </a:extLst>
          </p:cNvPr>
          <p:cNvSpPr>
            <a:spLocks noGrp="1"/>
          </p:cNvSpPr>
          <p:nvPr>
            <p:ph type="sldNum" sz="quarter" idx="12"/>
          </p:nvPr>
        </p:nvSpPr>
        <p:spPr/>
        <p:txBody>
          <a:bodyPr/>
          <a:lstStyle/>
          <a:p>
            <a:fld id="{D59687A4-4E43-9F42-AA9A-FE636057E8A1}" type="slidenum">
              <a:rPr lang="en-US" smtClean="0"/>
              <a:t>4</a:t>
            </a:fld>
            <a:endParaRPr lang="en-US"/>
          </a:p>
        </p:txBody>
      </p:sp>
    </p:spTree>
    <p:extLst>
      <p:ext uri="{BB962C8B-B14F-4D97-AF65-F5344CB8AC3E}">
        <p14:creationId xmlns:p14="http://schemas.microsoft.com/office/powerpoint/2010/main" val="237005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0133-1956-5442-B21B-5B419DBCA869}"/>
              </a:ext>
            </a:extLst>
          </p:cNvPr>
          <p:cNvSpPr>
            <a:spLocks noGrp="1"/>
          </p:cNvSpPr>
          <p:nvPr>
            <p:ph type="title"/>
          </p:nvPr>
        </p:nvSpPr>
        <p:spPr>
          <a:xfrm>
            <a:off x="467139" y="-98701"/>
            <a:ext cx="10515600" cy="1325563"/>
          </a:xfrm>
        </p:spPr>
        <p:txBody>
          <a:bodyPr/>
          <a:lstStyle/>
          <a:p>
            <a:r>
              <a:rPr lang="en-US" dirty="0"/>
              <a:t>Cell clustering</a:t>
            </a:r>
          </a:p>
        </p:txBody>
      </p:sp>
      <p:sp>
        <p:nvSpPr>
          <p:cNvPr id="3" name="Content Placeholder 2">
            <a:extLst>
              <a:ext uri="{FF2B5EF4-FFF2-40B4-BE49-F238E27FC236}">
                <a16:creationId xmlns:a16="http://schemas.microsoft.com/office/drawing/2014/main" id="{10C58B4C-45DC-DD4A-8B8D-A1DC8F422073}"/>
              </a:ext>
            </a:extLst>
          </p:cNvPr>
          <p:cNvSpPr>
            <a:spLocks noGrp="1"/>
          </p:cNvSpPr>
          <p:nvPr>
            <p:ph idx="1"/>
          </p:nvPr>
        </p:nvSpPr>
        <p:spPr>
          <a:xfrm>
            <a:off x="467139" y="1110007"/>
            <a:ext cx="10515600" cy="4351338"/>
          </a:xfrm>
        </p:spPr>
        <p:txBody>
          <a:bodyPr/>
          <a:lstStyle/>
          <a:p>
            <a:r>
              <a:rPr lang="en-US" sz="2800" dirty="0"/>
              <a:t>Want: Identify cells that are </a:t>
            </a:r>
            <a:r>
              <a:rPr lang="en-US" sz="2800" b="1" dirty="0"/>
              <a:t>similar</a:t>
            </a:r>
            <a:r>
              <a:rPr lang="en-US" sz="2800" dirty="0"/>
              <a:t> to each other and </a:t>
            </a:r>
            <a:r>
              <a:rPr lang="en-US" sz="2800" b="1" dirty="0"/>
              <a:t>group</a:t>
            </a:r>
            <a:r>
              <a:rPr lang="en-US" sz="2800" dirty="0"/>
              <a:t> them together</a:t>
            </a:r>
          </a:p>
          <a:p>
            <a:endParaRPr lang="en-US" dirty="0"/>
          </a:p>
        </p:txBody>
      </p:sp>
      <p:grpSp>
        <p:nvGrpSpPr>
          <p:cNvPr id="4" name="Group 3">
            <a:extLst>
              <a:ext uri="{FF2B5EF4-FFF2-40B4-BE49-F238E27FC236}">
                <a16:creationId xmlns:a16="http://schemas.microsoft.com/office/drawing/2014/main" id="{8449B149-0EAA-A940-BA0F-0063954C650C}"/>
              </a:ext>
            </a:extLst>
          </p:cNvPr>
          <p:cNvGrpSpPr/>
          <p:nvPr/>
        </p:nvGrpSpPr>
        <p:grpSpPr>
          <a:xfrm>
            <a:off x="307978" y="2395361"/>
            <a:ext cx="5585069" cy="4462639"/>
            <a:chOff x="6052798" y="752806"/>
            <a:chExt cx="6326533" cy="4744900"/>
          </a:xfrm>
        </p:grpSpPr>
        <p:pic>
          <p:nvPicPr>
            <p:cNvPr id="5" name="Picture 4">
              <a:extLst>
                <a:ext uri="{FF2B5EF4-FFF2-40B4-BE49-F238E27FC236}">
                  <a16:creationId xmlns:a16="http://schemas.microsoft.com/office/drawing/2014/main" id="{80BB110D-179E-5D4E-AF5D-B3A1D917E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798" y="752806"/>
              <a:ext cx="6326533" cy="4744900"/>
            </a:xfrm>
            <a:prstGeom prst="rect">
              <a:avLst/>
            </a:prstGeom>
          </p:spPr>
        </p:pic>
        <p:sp>
          <p:nvSpPr>
            <p:cNvPr id="6" name="TextBox 5">
              <a:extLst>
                <a:ext uri="{FF2B5EF4-FFF2-40B4-BE49-F238E27FC236}">
                  <a16:creationId xmlns:a16="http://schemas.microsoft.com/office/drawing/2014/main" id="{48421D7F-8BEA-B74E-AE23-A6503F06E265}"/>
                </a:ext>
              </a:extLst>
            </p:cNvPr>
            <p:cNvSpPr txBox="1"/>
            <p:nvPr/>
          </p:nvSpPr>
          <p:spPr>
            <a:xfrm rot="16200000">
              <a:off x="5723769" y="2260654"/>
              <a:ext cx="2005408" cy="412247"/>
            </a:xfrm>
            <a:prstGeom prst="rect">
              <a:avLst/>
            </a:prstGeom>
            <a:noFill/>
          </p:spPr>
          <p:txBody>
            <a:bodyPr wrap="square" rtlCol="0">
              <a:spAutoFit/>
            </a:bodyPr>
            <a:lstStyle/>
            <a:p>
              <a:r>
                <a:rPr lang="en-US" sz="1400" dirty="0"/>
                <a:t>Marker C</a:t>
              </a:r>
            </a:p>
          </p:txBody>
        </p:sp>
        <p:sp>
          <p:nvSpPr>
            <p:cNvPr id="7" name="TextBox 6">
              <a:extLst>
                <a:ext uri="{FF2B5EF4-FFF2-40B4-BE49-F238E27FC236}">
                  <a16:creationId xmlns:a16="http://schemas.microsoft.com/office/drawing/2014/main" id="{9066B951-6F11-DD41-AF17-A1466AE3B7DE}"/>
                </a:ext>
              </a:extLst>
            </p:cNvPr>
            <p:cNvSpPr txBox="1"/>
            <p:nvPr/>
          </p:nvSpPr>
          <p:spPr>
            <a:xfrm rot="1472894">
              <a:off x="7215653" y="4623886"/>
              <a:ext cx="2005408" cy="412247"/>
            </a:xfrm>
            <a:prstGeom prst="rect">
              <a:avLst/>
            </a:prstGeom>
            <a:noFill/>
          </p:spPr>
          <p:txBody>
            <a:bodyPr wrap="square" rtlCol="0">
              <a:spAutoFit/>
            </a:bodyPr>
            <a:lstStyle/>
            <a:p>
              <a:r>
                <a:rPr lang="en-US" sz="1400" dirty="0"/>
                <a:t>Marker B</a:t>
              </a:r>
            </a:p>
          </p:txBody>
        </p:sp>
        <p:sp>
          <p:nvSpPr>
            <p:cNvPr id="8" name="TextBox 7">
              <a:extLst>
                <a:ext uri="{FF2B5EF4-FFF2-40B4-BE49-F238E27FC236}">
                  <a16:creationId xmlns:a16="http://schemas.microsoft.com/office/drawing/2014/main" id="{A84BD3DE-C763-D845-873F-62F2461EC8FA}"/>
                </a:ext>
              </a:extLst>
            </p:cNvPr>
            <p:cNvSpPr txBox="1"/>
            <p:nvPr/>
          </p:nvSpPr>
          <p:spPr>
            <a:xfrm rot="20689875">
              <a:off x="10152474" y="4414865"/>
              <a:ext cx="2005408" cy="412247"/>
            </a:xfrm>
            <a:prstGeom prst="rect">
              <a:avLst/>
            </a:prstGeom>
            <a:noFill/>
          </p:spPr>
          <p:txBody>
            <a:bodyPr wrap="square" rtlCol="0">
              <a:spAutoFit/>
            </a:bodyPr>
            <a:lstStyle/>
            <a:p>
              <a:r>
                <a:rPr lang="en-US" sz="1400" dirty="0"/>
                <a:t>Marker A</a:t>
              </a:r>
            </a:p>
          </p:txBody>
        </p:sp>
      </p:grpSp>
      <p:sp>
        <p:nvSpPr>
          <p:cNvPr id="9" name="Oval 8">
            <a:extLst>
              <a:ext uri="{FF2B5EF4-FFF2-40B4-BE49-F238E27FC236}">
                <a16:creationId xmlns:a16="http://schemas.microsoft.com/office/drawing/2014/main" id="{E58DC4CF-6C62-AA47-86B6-08C2ED0D6C6F}"/>
              </a:ext>
            </a:extLst>
          </p:cNvPr>
          <p:cNvSpPr/>
          <p:nvPr/>
        </p:nvSpPr>
        <p:spPr>
          <a:xfrm>
            <a:off x="2582589" y="2978426"/>
            <a:ext cx="715617" cy="901148"/>
          </a:xfrm>
          <a:prstGeom prst="ellipse">
            <a:avLst/>
          </a:prstGeom>
          <a:solidFill>
            <a:srgbClr val="B862C4">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8E32612-07FE-2246-8710-65E579F0E001}"/>
              </a:ext>
            </a:extLst>
          </p:cNvPr>
          <p:cNvSpPr/>
          <p:nvPr/>
        </p:nvSpPr>
        <p:spPr>
          <a:xfrm>
            <a:off x="2542336" y="3879574"/>
            <a:ext cx="715617" cy="901148"/>
          </a:xfrm>
          <a:prstGeom prst="ellipse">
            <a:avLst/>
          </a:prstGeom>
          <a:solidFill>
            <a:schemeClr val="accent6">
              <a:lumMod val="75000"/>
              <a:alpha val="3215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F0E27E-2141-B44A-B838-0B9FCA5EC7FF}"/>
              </a:ext>
            </a:extLst>
          </p:cNvPr>
          <p:cNvSpPr/>
          <p:nvPr/>
        </p:nvSpPr>
        <p:spPr>
          <a:xfrm>
            <a:off x="2542335" y="4714354"/>
            <a:ext cx="1189345" cy="1351722"/>
          </a:xfrm>
          <a:prstGeom prst="ellipse">
            <a:avLst/>
          </a:prstGeom>
          <a:solidFill>
            <a:srgbClr val="00B0F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63058F5-2C05-5545-B3F2-698BC2212A4E}"/>
              </a:ext>
            </a:extLst>
          </p:cNvPr>
          <p:cNvSpPr/>
          <p:nvPr/>
        </p:nvSpPr>
        <p:spPr>
          <a:xfrm>
            <a:off x="3630797" y="4396148"/>
            <a:ext cx="1189345" cy="1351722"/>
          </a:xfrm>
          <a:prstGeom prst="ellipse">
            <a:avLst/>
          </a:prstGeom>
          <a:solidFill>
            <a:srgbClr val="FFFF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4DA49F4-BFD7-9A4D-988C-E704F06269C7}"/>
              </a:ext>
            </a:extLst>
          </p:cNvPr>
          <p:cNvSpPr/>
          <p:nvPr/>
        </p:nvSpPr>
        <p:spPr>
          <a:xfrm>
            <a:off x="4249519" y="4077942"/>
            <a:ext cx="562845" cy="409818"/>
          </a:xfrm>
          <a:prstGeom prst="ellipse">
            <a:avLst/>
          </a:prstGeom>
          <a:solidFill>
            <a:srgbClr val="FF0000">
              <a:alpha val="3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3E26D08-4BEA-E141-82B2-9F80CDA629FA}"/>
              </a:ext>
            </a:extLst>
          </p:cNvPr>
          <p:cNvSpPr txBox="1"/>
          <p:nvPr/>
        </p:nvSpPr>
        <p:spPr>
          <a:xfrm>
            <a:off x="6146640" y="2528525"/>
            <a:ext cx="5208943" cy="2862322"/>
          </a:xfrm>
          <a:prstGeom prst="rect">
            <a:avLst/>
          </a:prstGeom>
          <a:noFill/>
        </p:spPr>
        <p:txBody>
          <a:bodyPr wrap="square" rtlCol="0">
            <a:spAutoFit/>
          </a:bodyPr>
          <a:lstStyle/>
          <a:p>
            <a:pPr marL="285750" indent="-285750">
              <a:buFontTx/>
              <a:buChar char="-"/>
            </a:pPr>
            <a:r>
              <a:rPr lang="en-US" dirty="0"/>
              <a:t>We have already constructed similarity metric between cells based on the k-nearest neighbor graph</a:t>
            </a:r>
          </a:p>
          <a:p>
            <a:pPr marL="285750" indent="-285750">
              <a:buFontTx/>
              <a:buChar char="-"/>
            </a:pPr>
            <a:endParaRPr lang="en-US" dirty="0"/>
          </a:p>
          <a:p>
            <a:pPr marL="285750" indent="-285750">
              <a:buFontTx/>
              <a:buChar char="-"/>
            </a:pPr>
            <a:r>
              <a:rPr lang="en-US" dirty="0"/>
              <a:t>Then cells will be grouped based on some optimization metric</a:t>
            </a:r>
          </a:p>
          <a:p>
            <a:pPr marL="285750" indent="-285750">
              <a:buFontTx/>
              <a:buChar char="-"/>
            </a:pPr>
            <a:endParaRPr lang="en-US" dirty="0"/>
          </a:p>
          <a:p>
            <a:pPr marL="285750" indent="-285750">
              <a:buFontTx/>
              <a:buChar char="-"/>
            </a:pPr>
            <a:r>
              <a:rPr lang="en-US" dirty="0"/>
              <a:t>Consider two approaches:</a:t>
            </a:r>
          </a:p>
          <a:p>
            <a:pPr marL="742950" lvl="1" indent="-285750">
              <a:buFontTx/>
              <a:buChar char="-"/>
            </a:pPr>
            <a:r>
              <a:rPr lang="en-US" dirty="0"/>
              <a:t>Leiden clustering</a:t>
            </a:r>
          </a:p>
          <a:p>
            <a:pPr marL="742950" lvl="1" indent="-285750">
              <a:buFontTx/>
              <a:buChar char="-"/>
            </a:pPr>
            <a:r>
              <a:rPr lang="en-US" dirty="0"/>
              <a:t>Jaccard + Leiden clustering (</a:t>
            </a:r>
            <a:r>
              <a:rPr lang="en-US" dirty="0" err="1"/>
              <a:t>PhenoGraph</a:t>
            </a:r>
            <a:r>
              <a:rPr lang="en-US" dirty="0"/>
              <a:t>)</a:t>
            </a:r>
          </a:p>
        </p:txBody>
      </p:sp>
    </p:spTree>
    <p:extLst>
      <p:ext uri="{BB962C8B-B14F-4D97-AF65-F5344CB8AC3E}">
        <p14:creationId xmlns:p14="http://schemas.microsoft.com/office/powerpoint/2010/main" val="199381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0133-1956-5442-B21B-5B419DBCA869}"/>
              </a:ext>
            </a:extLst>
          </p:cNvPr>
          <p:cNvSpPr>
            <a:spLocks noGrp="1"/>
          </p:cNvSpPr>
          <p:nvPr>
            <p:ph type="title"/>
          </p:nvPr>
        </p:nvSpPr>
        <p:spPr>
          <a:xfrm>
            <a:off x="467139" y="-98701"/>
            <a:ext cx="10515600" cy="1325563"/>
          </a:xfrm>
        </p:spPr>
        <p:txBody>
          <a:bodyPr/>
          <a:lstStyle/>
          <a:p>
            <a:r>
              <a:rPr lang="en-US" dirty="0"/>
              <a:t>Leiden clustering</a:t>
            </a:r>
          </a:p>
        </p:txBody>
      </p:sp>
      <p:pic>
        <p:nvPicPr>
          <p:cNvPr id="17" name="Picture 2" descr="ig. 1.">
            <a:extLst>
              <a:ext uri="{FF2B5EF4-FFF2-40B4-BE49-F238E27FC236}">
                <a16:creationId xmlns:a16="http://schemas.microsoft.com/office/drawing/2014/main" id="{07620085-9B94-8243-A4E1-E56384CAC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4704" y="498516"/>
            <a:ext cx="5674896" cy="542984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FF801D2-9827-DB43-A2AB-C73F3E2D1CE9}"/>
              </a:ext>
            </a:extLst>
          </p:cNvPr>
          <p:cNvSpPr txBox="1"/>
          <p:nvPr/>
        </p:nvSpPr>
        <p:spPr>
          <a:xfrm>
            <a:off x="344906" y="1161298"/>
            <a:ext cx="6019798" cy="5201424"/>
          </a:xfrm>
          <a:prstGeom prst="rect">
            <a:avLst/>
          </a:prstGeom>
          <a:noFill/>
        </p:spPr>
        <p:txBody>
          <a:bodyPr wrap="square" rtlCol="0">
            <a:spAutoFit/>
          </a:bodyPr>
          <a:lstStyle/>
          <a:p>
            <a:pPr marL="342900" indent="-342900">
              <a:buFont typeface="Arial" charset="0"/>
              <a:buChar char="•"/>
            </a:pPr>
            <a:r>
              <a:rPr lang="en-US" sz="2200" dirty="0"/>
              <a:t>Shown to be optimal for different criteria such as Modularity and </a:t>
            </a:r>
            <a:r>
              <a:rPr lang="en-US" sz="2400" b="0" i="0" dirty="0">
                <a:solidFill>
                  <a:srgbClr val="222222"/>
                </a:solidFill>
                <a:effectLst/>
                <a:latin typeface="-apple-system"/>
              </a:rPr>
              <a:t>Constant Potts Model</a:t>
            </a:r>
            <a:r>
              <a:rPr lang="en-US" sz="2200" dirty="0"/>
              <a:t>:</a:t>
            </a:r>
          </a:p>
          <a:p>
            <a:pPr marL="800100" lvl="1" indent="-342900">
              <a:buFont typeface="Arial" charset="0"/>
              <a:buChar char="•"/>
            </a:pPr>
            <a:endParaRPr lang="en-US" sz="2200" dirty="0"/>
          </a:p>
          <a:p>
            <a:pPr marL="800100" lvl="1" indent="-342900">
              <a:buFont typeface="Arial" charset="0"/>
              <a:buChar char="•"/>
            </a:pPr>
            <a:r>
              <a:rPr lang="en-US" sz="2200" dirty="0"/>
              <a:t>Modularity is a metric of connectedness</a:t>
            </a:r>
          </a:p>
          <a:p>
            <a:pPr marL="1257300" lvl="2" indent="-342900">
              <a:buFont typeface="Arial" charset="0"/>
              <a:buChar char="•"/>
            </a:pPr>
            <a:r>
              <a:rPr lang="en-US" sz="2200" dirty="0"/>
              <a:t>Try to maximize the number of edges within a cluster compared to an expected value</a:t>
            </a:r>
          </a:p>
          <a:p>
            <a:pPr marL="800100" lvl="1" indent="-342900">
              <a:buFont typeface="Arial" charset="0"/>
              <a:buChar char="•"/>
            </a:pPr>
            <a:endParaRPr lang="en-US" sz="2200" dirty="0"/>
          </a:p>
          <a:p>
            <a:pPr marL="800100" lvl="1" indent="-342900">
              <a:buFont typeface="Arial" charset="0"/>
              <a:buChar char="•"/>
            </a:pPr>
            <a:r>
              <a:rPr lang="en-US" sz="2200" dirty="0"/>
              <a:t>CPM measures the density of edges within a cluster against between clusters</a:t>
            </a:r>
          </a:p>
          <a:p>
            <a:pPr marL="800100" lvl="1" indent="-342900">
              <a:buFont typeface="Arial" charset="0"/>
              <a:buChar char="•"/>
            </a:pPr>
            <a:endParaRPr lang="en-US" sz="2200" dirty="0"/>
          </a:p>
          <a:p>
            <a:pPr marL="800100" lvl="1" indent="-342900">
              <a:buFont typeface="Arial" charset="0"/>
              <a:buChar char="•"/>
            </a:pPr>
            <a:r>
              <a:rPr lang="en-US" sz="2200" dirty="0"/>
              <a:t>Want more edges within a cluster </a:t>
            </a:r>
          </a:p>
          <a:p>
            <a:pPr marL="800100" lvl="1" indent="-342900">
              <a:buFont typeface="Arial" charset="0"/>
              <a:buChar char="•"/>
            </a:pPr>
            <a:endParaRPr lang="en-US" sz="2200" dirty="0"/>
          </a:p>
          <a:p>
            <a:pPr marL="800100" lvl="1" indent="-342900">
              <a:buFont typeface="Arial" charset="0"/>
              <a:buChar char="•"/>
            </a:pPr>
            <a:r>
              <a:rPr lang="en-US" sz="2200" dirty="0"/>
              <a:t>Want fewer edges between clusters</a:t>
            </a:r>
          </a:p>
          <a:p>
            <a:pPr marL="800100" lvl="1" indent="-342900">
              <a:buFont typeface="Arial" charset="0"/>
              <a:buChar char="•"/>
            </a:pPr>
            <a:endParaRPr lang="en-US" sz="2200" dirty="0"/>
          </a:p>
        </p:txBody>
      </p:sp>
    </p:spTree>
    <p:extLst>
      <p:ext uri="{BB962C8B-B14F-4D97-AF65-F5344CB8AC3E}">
        <p14:creationId xmlns:p14="http://schemas.microsoft.com/office/powerpoint/2010/main" val="3759686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0133-1956-5442-B21B-5B419DBCA869}"/>
              </a:ext>
            </a:extLst>
          </p:cNvPr>
          <p:cNvSpPr>
            <a:spLocks noGrp="1"/>
          </p:cNvSpPr>
          <p:nvPr>
            <p:ph type="title"/>
          </p:nvPr>
        </p:nvSpPr>
        <p:spPr>
          <a:xfrm>
            <a:off x="467139" y="-98701"/>
            <a:ext cx="10515600" cy="1325563"/>
          </a:xfrm>
        </p:spPr>
        <p:txBody>
          <a:bodyPr/>
          <a:lstStyle/>
          <a:p>
            <a:r>
              <a:rPr lang="en-US" dirty="0"/>
              <a:t>Leiden clustering in </a:t>
            </a:r>
            <a:r>
              <a:rPr lang="en-US" dirty="0" err="1"/>
              <a:t>Scanpy</a:t>
            </a:r>
            <a:endParaRPr lang="en-US" dirty="0"/>
          </a:p>
        </p:txBody>
      </p:sp>
      <p:pic>
        <p:nvPicPr>
          <p:cNvPr id="5" name="Picture 4">
            <a:extLst>
              <a:ext uri="{FF2B5EF4-FFF2-40B4-BE49-F238E27FC236}">
                <a16:creationId xmlns:a16="http://schemas.microsoft.com/office/drawing/2014/main" id="{F0F1AF0C-EB9A-7846-8FED-63083E641F49}"/>
              </a:ext>
            </a:extLst>
          </p:cNvPr>
          <p:cNvPicPr>
            <a:picLocks noChangeAspect="1"/>
          </p:cNvPicPr>
          <p:nvPr/>
        </p:nvPicPr>
        <p:blipFill>
          <a:blip r:embed="rId2"/>
          <a:stretch>
            <a:fillRect/>
          </a:stretch>
        </p:blipFill>
        <p:spPr>
          <a:xfrm>
            <a:off x="281354" y="965350"/>
            <a:ext cx="9465411" cy="5512822"/>
          </a:xfrm>
          <a:prstGeom prst="rect">
            <a:avLst/>
          </a:prstGeom>
        </p:spPr>
      </p:pic>
      <p:sp>
        <p:nvSpPr>
          <p:cNvPr id="6" name="Rectangle 5">
            <a:extLst>
              <a:ext uri="{FF2B5EF4-FFF2-40B4-BE49-F238E27FC236}">
                <a16:creationId xmlns:a16="http://schemas.microsoft.com/office/drawing/2014/main" id="{3AD65DDC-5B52-5344-A1BC-7766505E155F}"/>
              </a:ext>
            </a:extLst>
          </p:cNvPr>
          <p:cNvSpPr/>
          <p:nvPr/>
        </p:nvSpPr>
        <p:spPr>
          <a:xfrm>
            <a:off x="281354" y="1434905"/>
            <a:ext cx="9650437" cy="2405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157558-2DAA-C64F-8B00-28306C6927DA}"/>
              </a:ext>
            </a:extLst>
          </p:cNvPr>
          <p:cNvSpPr/>
          <p:nvPr/>
        </p:nvSpPr>
        <p:spPr>
          <a:xfrm>
            <a:off x="188840" y="3840480"/>
            <a:ext cx="9996169" cy="2637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A0E8C6C-7058-B447-BB40-3638340DE98D}"/>
              </a:ext>
            </a:extLst>
          </p:cNvPr>
          <p:cNvPicPr>
            <a:picLocks noChangeAspect="1"/>
          </p:cNvPicPr>
          <p:nvPr/>
        </p:nvPicPr>
        <p:blipFill>
          <a:blip r:embed="rId3"/>
          <a:stretch>
            <a:fillRect/>
          </a:stretch>
        </p:blipFill>
        <p:spPr>
          <a:xfrm>
            <a:off x="3487516" y="1693956"/>
            <a:ext cx="7808841" cy="4210189"/>
          </a:xfrm>
          <a:prstGeom prst="rect">
            <a:avLst/>
          </a:prstGeom>
          <a:ln>
            <a:solidFill>
              <a:schemeClr val="tx1"/>
            </a:solidFill>
          </a:ln>
        </p:spPr>
      </p:pic>
    </p:spTree>
    <p:extLst>
      <p:ext uri="{BB962C8B-B14F-4D97-AF65-F5344CB8AC3E}">
        <p14:creationId xmlns:p14="http://schemas.microsoft.com/office/powerpoint/2010/main" val="404914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0133-1956-5442-B21B-5B419DBCA869}"/>
              </a:ext>
            </a:extLst>
          </p:cNvPr>
          <p:cNvSpPr>
            <a:spLocks noGrp="1"/>
          </p:cNvSpPr>
          <p:nvPr>
            <p:ph type="title"/>
          </p:nvPr>
        </p:nvSpPr>
        <p:spPr>
          <a:xfrm>
            <a:off x="467139" y="-98701"/>
            <a:ext cx="10515600" cy="1325563"/>
          </a:xfrm>
        </p:spPr>
        <p:txBody>
          <a:bodyPr/>
          <a:lstStyle/>
          <a:p>
            <a:r>
              <a:rPr lang="en-US" dirty="0"/>
              <a:t>Applying clustering for data clean up</a:t>
            </a:r>
          </a:p>
        </p:txBody>
      </p:sp>
      <p:pic>
        <p:nvPicPr>
          <p:cNvPr id="5" name="Picture 4">
            <a:extLst>
              <a:ext uri="{FF2B5EF4-FFF2-40B4-BE49-F238E27FC236}">
                <a16:creationId xmlns:a16="http://schemas.microsoft.com/office/drawing/2014/main" id="{697CE7C0-94A2-4A4E-AD8F-FF806F5C82F0}"/>
              </a:ext>
            </a:extLst>
          </p:cNvPr>
          <p:cNvPicPr>
            <a:picLocks noChangeAspect="1"/>
          </p:cNvPicPr>
          <p:nvPr/>
        </p:nvPicPr>
        <p:blipFill>
          <a:blip r:embed="rId2"/>
          <a:srcRect/>
          <a:stretch/>
        </p:blipFill>
        <p:spPr>
          <a:xfrm>
            <a:off x="615459" y="1226862"/>
            <a:ext cx="6903179" cy="5257226"/>
          </a:xfrm>
          <a:prstGeom prst="rect">
            <a:avLst/>
          </a:prstGeom>
          <a:ln>
            <a:solidFill>
              <a:schemeClr val="tx1"/>
            </a:solidFill>
          </a:ln>
        </p:spPr>
      </p:pic>
      <p:sp>
        <p:nvSpPr>
          <p:cNvPr id="4" name="Oval 3">
            <a:extLst>
              <a:ext uri="{FF2B5EF4-FFF2-40B4-BE49-F238E27FC236}">
                <a16:creationId xmlns:a16="http://schemas.microsoft.com/office/drawing/2014/main" id="{7F23E8D5-F1F3-0F46-AED1-9D1F71719F4E}"/>
              </a:ext>
            </a:extLst>
          </p:cNvPr>
          <p:cNvSpPr/>
          <p:nvPr/>
        </p:nvSpPr>
        <p:spPr>
          <a:xfrm>
            <a:off x="1467884" y="2484824"/>
            <a:ext cx="403120" cy="273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0E3E93D-3266-8C49-B328-85B96C66415B}"/>
              </a:ext>
            </a:extLst>
          </p:cNvPr>
          <p:cNvSpPr txBox="1"/>
          <p:nvPr/>
        </p:nvSpPr>
        <p:spPr>
          <a:xfrm>
            <a:off x="8204159" y="2593298"/>
            <a:ext cx="3177915" cy="2308324"/>
          </a:xfrm>
          <a:prstGeom prst="rect">
            <a:avLst/>
          </a:prstGeom>
          <a:noFill/>
        </p:spPr>
        <p:txBody>
          <a:bodyPr wrap="square" rtlCol="0">
            <a:spAutoFit/>
          </a:bodyPr>
          <a:lstStyle/>
          <a:p>
            <a:pPr marL="285750" indent="-285750">
              <a:buFontTx/>
              <a:buChar char="-"/>
            </a:pPr>
            <a:r>
              <a:rPr lang="en-US" dirty="0"/>
              <a:t>We have argued that we want to remove the circled set of cells. </a:t>
            </a:r>
          </a:p>
          <a:p>
            <a:pPr marL="285750" indent="-285750">
              <a:buFontTx/>
              <a:buChar char="-"/>
            </a:pPr>
            <a:endParaRPr lang="en-US" dirty="0"/>
          </a:p>
          <a:p>
            <a:pPr marL="285750" indent="-285750">
              <a:buFontTx/>
              <a:buChar char="-"/>
            </a:pPr>
            <a:r>
              <a:rPr lang="en-US" dirty="0"/>
              <a:t>We can now use the clusters we have to isolate and remove each cluster one at a time.</a:t>
            </a:r>
          </a:p>
        </p:txBody>
      </p:sp>
      <p:pic>
        <p:nvPicPr>
          <p:cNvPr id="1026" name="Picture 2">
            <a:extLst>
              <a:ext uri="{FF2B5EF4-FFF2-40B4-BE49-F238E27FC236}">
                <a16:creationId xmlns:a16="http://schemas.microsoft.com/office/drawing/2014/main" id="{1E6B7F96-D173-A843-A3AA-79C615935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312" y="871537"/>
            <a:ext cx="5295751" cy="58435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68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0133-1956-5442-B21B-5B419DBCA869}"/>
              </a:ext>
            </a:extLst>
          </p:cNvPr>
          <p:cNvSpPr>
            <a:spLocks noGrp="1"/>
          </p:cNvSpPr>
          <p:nvPr>
            <p:ph type="title"/>
          </p:nvPr>
        </p:nvSpPr>
        <p:spPr>
          <a:xfrm>
            <a:off x="467139" y="-98701"/>
            <a:ext cx="10515600" cy="1325563"/>
          </a:xfrm>
        </p:spPr>
        <p:txBody>
          <a:bodyPr/>
          <a:lstStyle/>
          <a:p>
            <a:r>
              <a:rPr lang="en-US" dirty="0"/>
              <a:t>Applying clustering for data clean up</a:t>
            </a:r>
          </a:p>
        </p:txBody>
      </p:sp>
      <p:pic>
        <p:nvPicPr>
          <p:cNvPr id="3" name="Picture 2">
            <a:extLst>
              <a:ext uri="{FF2B5EF4-FFF2-40B4-BE49-F238E27FC236}">
                <a16:creationId xmlns:a16="http://schemas.microsoft.com/office/drawing/2014/main" id="{FF327A20-6A7F-6E4C-BEA8-D29E257FEB09}"/>
              </a:ext>
            </a:extLst>
          </p:cNvPr>
          <p:cNvPicPr>
            <a:picLocks noChangeAspect="1"/>
          </p:cNvPicPr>
          <p:nvPr/>
        </p:nvPicPr>
        <p:blipFill>
          <a:blip r:embed="rId2"/>
          <a:stretch>
            <a:fillRect/>
          </a:stretch>
        </p:blipFill>
        <p:spPr>
          <a:xfrm>
            <a:off x="195263" y="1131260"/>
            <a:ext cx="5030523" cy="4112253"/>
          </a:xfrm>
          <a:prstGeom prst="rect">
            <a:avLst/>
          </a:prstGeom>
        </p:spPr>
      </p:pic>
      <p:pic>
        <p:nvPicPr>
          <p:cNvPr id="7" name="Picture 6">
            <a:extLst>
              <a:ext uri="{FF2B5EF4-FFF2-40B4-BE49-F238E27FC236}">
                <a16:creationId xmlns:a16="http://schemas.microsoft.com/office/drawing/2014/main" id="{6B2096E0-3E6D-7945-A3C2-BB79AB952AA9}"/>
              </a:ext>
            </a:extLst>
          </p:cNvPr>
          <p:cNvPicPr>
            <a:picLocks noChangeAspect="1"/>
          </p:cNvPicPr>
          <p:nvPr/>
        </p:nvPicPr>
        <p:blipFill>
          <a:blip r:embed="rId3"/>
          <a:stretch>
            <a:fillRect/>
          </a:stretch>
        </p:blipFill>
        <p:spPr>
          <a:xfrm>
            <a:off x="4387881" y="4012159"/>
            <a:ext cx="7432764" cy="2462708"/>
          </a:xfrm>
          <a:prstGeom prst="rect">
            <a:avLst/>
          </a:prstGeom>
          <a:ln>
            <a:solidFill>
              <a:schemeClr val="tx1"/>
            </a:solidFill>
          </a:ln>
        </p:spPr>
      </p:pic>
    </p:spTree>
    <p:extLst>
      <p:ext uri="{BB962C8B-B14F-4D97-AF65-F5344CB8AC3E}">
        <p14:creationId xmlns:p14="http://schemas.microsoft.com/office/powerpoint/2010/main" val="63452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0133-1956-5442-B21B-5B419DBCA869}"/>
              </a:ext>
            </a:extLst>
          </p:cNvPr>
          <p:cNvSpPr>
            <a:spLocks noGrp="1"/>
          </p:cNvSpPr>
          <p:nvPr>
            <p:ph type="title"/>
          </p:nvPr>
        </p:nvSpPr>
        <p:spPr>
          <a:xfrm>
            <a:off x="467139" y="-98701"/>
            <a:ext cx="10515600" cy="1325563"/>
          </a:xfrm>
        </p:spPr>
        <p:txBody>
          <a:bodyPr/>
          <a:lstStyle/>
          <a:p>
            <a:r>
              <a:rPr lang="en-US" dirty="0"/>
              <a:t>Re-do the pre-processing</a:t>
            </a:r>
          </a:p>
        </p:txBody>
      </p:sp>
      <p:pic>
        <p:nvPicPr>
          <p:cNvPr id="4" name="Picture 3">
            <a:extLst>
              <a:ext uri="{FF2B5EF4-FFF2-40B4-BE49-F238E27FC236}">
                <a16:creationId xmlns:a16="http://schemas.microsoft.com/office/drawing/2014/main" id="{21F33D83-21D1-3942-B89A-88C411AF9A79}"/>
              </a:ext>
            </a:extLst>
          </p:cNvPr>
          <p:cNvPicPr>
            <a:picLocks noChangeAspect="1"/>
          </p:cNvPicPr>
          <p:nvPr/>
        </p:nvPicPr>
        <p:blipFill rotWithShape="1">
          <a:blip r:embed="rId2"/>
          <a:srcRect t="8191"/>
          <a:stretch/>
        </p:blipFill>
        <p:spPr>
          <a:xfrm>
            <a:off x="158131" y="1010955"/>
            <a:ext cx="10629325" cy="5343349"/>
          </a:xfrm>
          <a:prstGeom prst="rect">
            <a:avLst/>
          </a:prstGeom>
        </p:spPr>
      </p:pic>
      <p:pic>
        <p:nvPicPr>
          <p:cNvPr id="5" name="Picture 4">
            <a:extLst>
              <a:ext uri="{FF2B5EF4-FFF2-40B4-BE49-F238E27FC236}">
                <a16:creationId xmlns:a16="http://schemas.microsoft.com/office/drawing/2014/main" id="{2EAD52BC-913F-AB48-BBE3-6ED8D96516E9}"/>
              </a:ext>
            </a:extLst>
          </p:cNvPr>
          <p:cNvPicPr>
            <a:picLocks noChangeAspect="1"/>
          </p:cNvPicPr>
          <p:nvPr/>
        </p:nvPicPr>
        <p:blipFill>
          <a:blip r:embed="rId3"/>
          <a:stretch>
            <a:fillRect/>
          </a:stretch>
        </p:blipFill>
        <p:spPr>
          <a:xfrm>
            <a:off x="3884306" y="2092272"/>
            <a:ext cx="7300304" cy="3969311"/>
          </a:xfrm>
          <a:prstGeom prst="rect">
            <a:avLst/>
          </a:prstGeom>
          <a:ln>
            <a:solidFill>
              <a:schemeClr val="tx1"/>
            </a:solidFill>
          </a:ln>
        </p:spPr>
      </p:pic>
    </p:spTree>
    <p:extLst>
      <p:ext uri="{BB962C8B-B14F-4D97-AF65-F5344CB8AC3E}">
        <p14:creationId xmlns:p14="http://schemas.microsoft.com/office/powerpoint/2010/main" val="288725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3" y="-151409"/>
            <a:ext cx="10515600" cy="1325563"/>
          </a:xfrm>
        </p:spPr>
        <p:txBody>
          <a:bodyPr/>
          <a:lstStyle/>
          <a:p>
            <a:r>
              <a:rPr lang="en-US" dirty="0"/>
              <a:t>Overview</a:t>
            </a:r>
          </a:p>
        </p:txBody>
      </p:sp>
      <p:sp>
        <p:nvSpPr>
          <p:cNvPr id="3" name="Slide Number Placeholder 2">
            <a:extLst>
              <a:ext uri="{FF2B5EF4-FFF2-40B4-BE49-F238E27FC236}">
                <a16:creationId xmlns:a16="http://schemas.microsoft.com/office/drawing/2014/main" id="{F1675F4A-9795-8D49-BA20-38513B1BAE3F}"/>
              </a:ext>
            </a:extLst>
          </p:cNvPr>
          <p:cNvSpPr>
            <a:spLocks noGrp="1"/>
          </p:cNvSpPr>
          <p:nvPr>
            <p:ph type="sldNum" sz="quarter" idx="12"/>
          </p:nvPr>
        </p:nvSpPr>
        <p:spPr/>
        <p:txBody>
          <a:bodyPr/>
          <a:lstStyle/>
          <a:p>
            <a:fld id="{D59687A4-4E43-9F42-AA9A-FE636057E8A1}" type="slidenum">
              <a:rPr lang="en-US" smtClean="0"/>
              <a:t>46</a:t>
            </a:fld>
            <a:endParaRPr lang="en-US"/>
          </a:p>
        </p:txBody>
      </p:sp>
      <p:sp>
        <p:nvSpPr>
          <p:cNvPr id="35" name="Rectangle 34">
            <a:extLst>
              <a:ext uri="{FF2B5EF4-FFF2-40B4-BE49-F238E27FC236}">
                <a16:creationId xmlns:a16="http://schemas.microsoft.com/office/drawing/2014/main" id="{2712AA0D-2087-6341-9BC6-37A96031A87D}"/>
              </a:ext>
            </a:extLst>
          </p:cNvPr>
          <p:cNvSpPr/>
          <p:nvPr/>
        </p:nvSpPr>
        <p:spPr>
          <a:xfrm>
            <a:off x="338138" y="1774393"/>
            <a:ext cx="2243137"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Normalized data</a:t>
            </a:r>
          </a:p>
        </p:txBody>
      </p:sp>
      <p:cxnSp>
        <p:nvCxnSpPr>
          <p:cNvPr id="40" name="Straight Arrow Connector 39">
            <a:extLst>
              <a:ext uri="{FF2B5EF4-FFF2-40B4-BE49-F238E27FC236}">
                <a16:creationId xmlns:a16="http://schemas.microsoft.com/office/drawing/2014/main" id="{97BB8A63-7849-FF41-987C-76894CB34024}"/>
              </a:ext>
            </a:extLst>
          </p:cNvPr>
          <p:cNvCxnSpPr/>
          <p:nvPr/>
        </p:nvCxnSpPr>
        <p:spPr>
          <a:xfrm>
            <a:off x="2709863" y="2231592"/>
            <a:ext cx="10144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1456B2E7-854D-B341-81A7-119D89F25161}"/>
              </a:ext>
            </a:extLst>
          </p:cNvPr>
          <p:cNvSpPr/>
          <p:nvPr/>
        </p:nvSpPr>
        <p:spPr>
          <a:xfrm>
            <a:off x="3852863" y="1774393"/>
            <a:ext cx="2243137"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Dimensionality Reduction (PCA)</a:t>
            </a:r>
          </a:p>
        </p:txBody>
      </p:sp>
      <p:cxnSp>
        <p:nvCxnSpPr>
          <p:cNvPr id="49" name="Straight Arrow Connector 48">
            <a:extLst>
              <a:ext uri="{FF2B5EF4-FFF2-40B4-BE49-F238E27FC236}">
                <a16:creationId xmlns:a16="http://schemas.microsoft.com/office/drawing/2014/main" id="{D0362020-9A1B-D74C-BF4A-4BF67C9D3EE7}"/>
              </a:ext>
            </a:extLst>
          </p:cNvPr>
          <p:cNvCxnSpPr/>
          <p:nvPr/>
        </p:nvCxnSpPr>
        <p:spPr>
          <a:xfrm>
            <a:off x="6250781" y="2198254"/>
            <a:ext cx="10144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5289AA3-439D-9F40-9F00-EEC59DC4EC9F}"/>
              </a:ext>
            </a:extLst>
          </p:cNvPr>
          <p:cNvSpPr/>
          <p:nvPr/>
        </p:nvSpPr>
        <p:spPr>
          <a:xfrm>
            <a:off x="7419974" y="1962113"/>
            <a:ext cx="2262188" cy="538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Graphs</a:t>
            </a:r>
          </a:p>
        </p:txBody>
      </p:sp>
      <p:cxnSp>
        <p:nvCxnSpPr>
          <p:cNvPr id="52" name="Straight Connector 51">
            <a:extLst>
              <a:ext uri="{FF2B5EF4-FFF2-40B4-BE49-F238E27FC236}">
                <a16:creationId xmlns:a16="http://schemas.microsoft.com/office/drawing/2014/main" id="{DCE1C66F-37F4-554A-A17A-453B8BF6A7D9}"/>
              </a:ext>
            </a:extLst>
          </p:cNvPr>
          <p:cNvCxnSpPr>
            <a:cxnSpLocks/>
          </p:cNvCxnSpPr>
          <p:nvPr/>
        </p:nvCxnSpPr>
        <p:spPr>
          <a:xfrm flipV="1">
            <a:off x="10572669" y="2186056"/>
            <a:ext cx="0" cy="300735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F1F73B5-84C0-E34A-AD82-116CF9B9933B}"/>
              </a:ext>
            </a:extLst>
          </p:cNvPr>
          <p:cNvSpPr/>
          <p:nvPr/>
        </p:nvSpPr>
        <p:spPr>
          <a:xfrm>
            <a:off x="7439025" y="3443899"/>
            <a:ext cx="2243137"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 (</a:t>
            </a:r>
            <a:r>
              <a:rPr lang="en-US" dirty="0" err="1"/>
              <a:t>tSNE</a:t>
            </a:r>
            <a:r>
              <a:rPr lang="en-US" dirty="0"/>
              <a:t>, UMAP, Force Directed Layout)</a:t>
            </a:r>
          </a:p>
        </p:txBody>
      </p:sp>
      <p:cxnSp>
        <p:nvCxnSpPr>
          <p:cNvPr id="56" name="Straight Connector 55">
            <a:extLst>
              <a:ext uri="{FF2B5EF4-FFF2-40B4-BE49-F238E27FC236}">
                <a16:creationId xmlns:a16="http://schemas.microsoft.com/office/drawing/2014/main" id="{FE9BFD18-5468-5041-8BA7-9E5607B2C3AF}"/>
              </a:ext>
            </a:extLst>
          </p:cNvPr>
          <p:cNvCxnSpPr/>
          <p:nvPr/>
        </p:nvCxnSpPr>
        <p:spPr>
          <a:xfrm>
            <a:off x="9886869" y="2198254"/>
            <a:ext cx="685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2BE8786-54C8-AA44-ABE2-004415D77D1A}"/>
              </a:ext>
            </a:extLst>
          </p:cNvPr>
          <p:cNvCxnSpPr/>
          <p:nvPr/>
        </p:nvCxnSpPr>
        <p:spPr>
          <a:xfrm flipH="1">
            <a:off x="9872581" y="3863848"/>
            <a:ext cx="70008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F19F585-E955-F043-A1D6-1D61230E097C}"/>
              </a:ext>
            </a:extLst>
          </p:cNvPr>
          <p:cNvCxnSpPr/>
          <p:nvPr/>
        </p:nvCxnSpPr>
        <p:spPr>
          <a:xfrm flipH="1">
            <a:off x="6565105" y="3863848"/>
            <a:ext cx="70008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2A582BF-53B9-8A45-AE9E-BF8D9137C854}"/>
              </a:ext>
            </a:extLst>
          </p:cNvPr>
          <p:cNvSpPr/>
          <p:nvPr/>
        </p:nvSpPr>
        <p:spPr>
          <a:xfrm>
            <a:off x="4109089" y="3443899"/>
            <a:ext cx="2243137"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the visualization to guide data analysis</a:t>
            </a:r>
          </a:p>
        </p:txBody>
      </p:sp>
      <p:cxnSp>
        <p:nvCxnSpPr>
          <p:cNvPr id="60" name="Straight Arrow Connector 59">
            <a:extLst>
              <a:ext uri="{FF2B5EF4-FFF2-40B4-BE49-F238E27FC236}">
                <a16:creationId xmlns:a16="http://schemas.microsoft.com/office/drawing/2014/main" id="{1B7889C2-516E-E246-A9DE-429DC12C57F5}"/>
              </a:ext>
            </a:extLst>
          </p:cNvPr>
          <p:cNvCxnSpPr>
            <a:cxnSpLocks/>
          </p:cNvCxnSpPr>
          <p:nvPr/>
        </p:nvCxnSpPr>
        <p:spPr>
          <a:xfrm flipV="1">
            <a:off x="3197588" y="1658361"/>
            <a:ext cx="0" cy="483868"/>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51488B2-04CE-F845-B86B-81983A113676}"/>
              </a:ext>
            </a:extLst>
          </p:cNvPr>
          <p:cNvSpPr/>
          <p:nvPr/>
        </p:nvSpPr>
        <p:spPr>
          <a:xfrm>
            <a:off x="2324100" y="1103835"/>
            <a:ext cx="2243137" cy="48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Highly Variable Genes</a:t>
            </a:r>
          </a:p>
        </p:txBody>
      </p:sp>
      <p:cxnSp>
        <p:nvCxnSpPr>
          <p:cNvPr id="17" name="Straight Arrow Connector 16">
            <a:extLst>
              <a:ext uri="{FF2B5EF4-FFF2-40B4-BE49-F238E27FC236}">
                <a16:creationId xmlns:a16="http://schemas.microsoft.com/office/drawing/2014/main" id="{40CECAF1-8EC2-8140-8B5B-B6DC558C8014}"/>
              </a:ext>
            </a:extLst>
          </p:cNvPr>
          <p:cNvCxnSpPr/>
          <p:nvPr/>
        </p:nvCxnSpPr>
        <p:spPr>
          <a:xfrm flipH="1">
            <a:off x="9886869" y="5193407"/>
            <a:ext cx="70008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1E5FC3C-3B93-4945-A135-CD7900D8D316}"/>
              </a:ext>
            </a:extLst>
          </p:cNvPr>
          <p:cNvSpPr/>
          <p:nvPr/>
        </p:nvSpPr>
        <p:spPr>
          <a:xfrm>
            <a:off x="6565105" y="4677858"/>
            <a:ext cx="3185339" cy="13255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Applications of graphs:</a:t>
            </a:r>
          </a:p>
          <a:p>
            <a:r>
              <a:rPr lang="en-US" dirty="0">
                <a:solidFill>
                  <a:schemeClr val="bg1"/>
                </a:solidFill>
              </a:rPr>
              <a:t>Doublet detection; Clustering; DEGs</a:t>
            </a:r>
          </a:p>
        </p:txBody>
      </p:sp>
      <p:cxnSp>
        <p:nvCxnSpPr>
          <p:cNvPr id="20" name="Straight Arrow Connector 19">
            <a:extLst>
              <a:ext uri="{FF2B5EF4-FFF2-40B4-BE49-F238E27FC236}">
                <a16:creationId xmlns:a16="http://schemas.microsoft.com/office/drawing/2014/main" id="{91333B2A-3622-C64E-B65D-FE305726BDC5}"/>
              </a:ext>
            </a:extLst>
          </p:cNvPr>
          <p:cNvCxnSpPr/>
          <p:nvPr/>
        </p:nvCxnSpPr>
        <p:spPr>
          <a:xfrm flipH="1">
            <a:off x="5652138" y="5320612"/>
            <a:ext cx="70008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75EDBF-7C9E-194D-8204-82417304E1DA}"/>
              </a:ext>
            </a:extLst>
          </p:cNvPr>
          <p:cNvCxnSpPr>
            <a:cxnSpLocks/>
          </p:cNvCxnSpPr>
          <p:nvPr/>
        </p:nvCxnSpPr>
        <p:spPr>
          <a:xfrm flipV="1">
            <a:off x="5667255" y="4582332"/>
            <a:ext cx="0" cy="738280"/>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A42401-DB39-4548-B2F9-74B25AAAEF3B}"/>
              </a:ext>
            </a:extLst>
          </p:cNvPr>
          <p:cNvCxnSpPr/>
          <p:nvPr/>
        </p:nvCxnSpPr>
        <p:spPr>
          <a:xfrm flipH="1">
            <a:off x="1716066" y="3863848"/>
            <a:ext cx="2136797"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0BFFE1-FEA7-F14B-957F-BDF83E0BD57C}"/>
              </a:ext>
            </a:extLst>
          </p:cNvPr>
          <p:cNvCxnSpPr>
            <a:cxnSpLocks/>
          </p:cNvCxnSpPr>
          <p:nvPr/>
        </p:nvCxnSpPr>
        <p:spPr>
          <a:xfrm flipV="1">
            <a:off x="1716066" y="2931090"/>
            <a:ext cx="0" cy="932758"/>
          </a:xfrm>
          <a:prstGeom prst="straightConnector1">
            <a:avLst/>
          </a:prstGeom>
          <a:ln w="28575">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5F0C13A-9F8D-114C-B143-6D319980BC48}"/>
              </a:ext>
            </a:extLst>
          </p:cNvPr>
          <p:cNvSpPr txBox="1"/>
          <p:nvPr/>
        </p:nvSpPr>
        <p:spPr>
          <a:xfrm>
            <a:off x="1201253" y="3936718"/>
            <a:ext cx="2496724" cy="646331"/>
          </a:xfrm>
          <a:prstGeom prst="rect">
            <a:avLst/>
          </a:prstGeom>
          <a:noFill/>
        </p:spPr>
        <p:txBody>
          <a:bodyPr wrap="square" rtlCol="0">
            <a:spAutoFit/>
          </a:bodyPr>
          <a:lstStyle/>
          <a:p>
            <a:r>
              <a:rPr lang="en-US" dirty="0">
                <a:solidFill>
                  <a:srgbClr val="FF0000"/>
                </a:solidFill>
              </a:rPr>
              <a:t>Iterate until subset to the cells of interest</a:t>
            </a:r>
          </a:p>
        </p:txBody>
      </p:sp>
    </p:spTree>
    <p:extLst>
      <p:ext uri="{BB962C8B-B14F-4D97-AF65-F5344CB8AC3E}">
        <p14:creationId xmlns:p14="http://schemas.microsoft.com/office/powerpoint/2010/main" val="164966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2388"/>
            <a:ext cx="10515600" cy="1325563"/>
          </a:xfrm>
        </p:spPr>
        <p:txBody>
          <a:bodyPr/>
          <a:lstStyle/>
          <a:p>
            <a:r>
              <a:rPr lang="en-US" dirty="0"/>
              <a:t>DE genes</a:t>
            </a:r>
          </a:p>
        </p:txBody>
      </p:sp>
      <p:grpSp>
        <p:nvGrpSpPr>
          <p:cNvPr id="4" name="Group 3"/>
          <p:cNvGrpSpPr/>
          <p:nvPr/>
        </p:nvGrpSpPr>
        <p:grpSpPr>
          <a:xfrm>
            <a:off x="132348" y="1949117"/>
            <a:ext cx="4355431" cy="3102305"/>
            <a:chOff x="1" y="1383633"/>
            <a:chExt cx="5833033" cy="4154777"/>
          </a:xfrm>
        </p:grpSpPr>
        <p:cxnSp>
          <p:nvCxnSpPr>
            <p:cNvPr id="5" name="Straight Arrow Connector 4"/>
            <p:cNvCxnSpPr/>
            <p:nvPr/>
          </p:nvCxnSpPr>
          <p:spPr>
            <a:xfrm flipV="1">
              <a:off x="454918" y="1383633"/>
              <a:ext cx="0" cy="37538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54918" y="5137484"/>
              <a:ext cx="53781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321192" y="262288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473592" y="277528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756334" y="3035969"/>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56497" y="277528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581876" y="2362200"/>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986939" y="2873542"/>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267050" y="2253916"/>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335229" y="2991852"/>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029050" y="2571001"/>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517708" y="315227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30429" y="308008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702192" y="262288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181450" y="2723401"/>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934050" y="3499438"/>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333850" y="2875801"/>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258902" y="3663870"/>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411302" y="3816270"/>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150618" y="3174586"/>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042334" y="3772154"/>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519586" y="3283746"/>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204760" y="3428379"/>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258902" y="4000755"/>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694043" y="3597696"/>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726128" y="3898739"/>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25766" y="3984712"/>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563702" y="3968670"/>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411302" y="3514351"/>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717482" y="3214818"/>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391250" y="2981827"/>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834412" y="3412590"/>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768237" y="3122448"/>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716480" y="3575512"/>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54102" y="3231863"/>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008244" y="2857134"/>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861861" y="3035969"/>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716102" y="4121070"/>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888554" y="3745959"/>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177312" y="3703721"/>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900713" y="5169078"/>
              <a:ext cx="2033337" cy="369332"/>
            </a:xfrm>
            <a:prstGeom prst="rect">
              <a:avLst/>
            </a:prstGeom>
            <a:noFill/>
          </p:spPr>
          <p:txBody>
            <a:bodyPr wrap="square" rtlCol="0">
              <a:spAutoFit/>
            </a:bodyPr>
            <a:lstStyle/>
            <a:p>
              <a:pPr algn="ctr"/>
              <a:r>
                <a:rPr lang="en-US"/>
                <a:t>UMAP-1</a:t>
              </a:r>
            </a:p>
          </p:txBody>
        </p:sp>
        <p:sp>
          <p:nvSpPr>
            <p:cNvPr id="51" name="TextBox 50"/>
            <p:cNvSpPr txBox="1"/>
            <p:nvPr/>
          </p:nvSpPr>
          <p:spPr>
            <a:xfrm rot="16200000">
              <a:off x="-832002" y="3028019"/>
              <a:ext cx="2033337" cy="369332"/>
            </a:xfrm>
            <a:prstGeom prst="rect">
              <a:avLst/>
            </a:prstGeom>
            <a:noFill/>
          </p:spPr>
          <p:txBody>
            <a:bodyPr wrap="square" rtlCol="0">
              <a:spAutoFit/>
            </a:bodyPr>
            <a:lstStyle/>
            <a:p>
              <a:pPr algn="ctr"/>
              <a:r>
                <a:rPr lang="en-US" dirty="0"/>
                <a:t>UMAP-2</a:t>
              </a:r>
            </a:p>
          </p:txBody>
        </p:sp>
      </p:grpSp>
      <p:pic>
        <p:nvPicPr>
          <p:cNvPr id="11" name="Picture 10"/>
          <p:cNvPicPr>
            <a:picLocks noChangeAspect="1"/>
          </p:cNvPicPr>
          <p:nvPr/>
        </p:nvPicPr>
        <p:blipFill>
          <a:blip r:embed="rId2"/>
          <a:stretch>
            <a:fillRect/>
          </a:stretch>
        </p:blipFill>
        <p:spPr>
          <a:xfrm>
            <a:off x="6233626" y="1568055"/>
            <a:ext cx="5530381" cy="3811092"/>
          </a:xfrm>
          <a:prstGeom prst="rect">
            <a:avLst/>
          </a:prstGeom>
        </p:spPr>
      </p:pic>
      <p:sp>
        <p:nvSpPr>
          <p:cNvPr id="55" name="Right Arrow 54"/>
          <p:cNvSpPr/>
          <p:nvPr/>
        </p:nvSpPr>
        <p:spPr>
          <a:xfrm>
            <a:off x="4487779" y="3247462"/>
            <a:ext cx="810038" cy="362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5297817" y="5379147"/>
            <a:ext cx="6707916" cy="1200329"/>
          </a:xfrm>
          <a:prstGeom prst="rect">
            <a:avLst/>
          </a:prstGeom>
          <a:noFill/>
        </p:spPr>
        <p:txBody>
          <a:bodyPr wrap="square" rtlCol="0">
            <a:spAutoFit/>
          </a:bodyPr>
          <a:lstStyle/>
          <a:p>
            <a:pPr marL="285750" indent="-285750">
              <a:buFont typeface="Arial" charset="0"/>
              <a:buChar char="•"/>
            </a:pPr>
            <a:r>
              <a:rPr lang="en-US" dirty="0"/>
              <a:t>Compare the gene expression distribution in green cells vs. red cells for every gene </a:t>
            </a:r>
          </a:p>
          <a:p>
            <a:pPr marL="285750" indent="-285750">
              <a:buFont typeface="Arial" charset="0"/>
              <a:buChar char="•"/>
            </a:pPr>
            <a:r>
              <a:rPr lang="en-US" dirty="0"/>
              <a:t>Extract genes that are significantly different based on statistical tests</a:t>
            </a:r>
          </a:p>
        </p:txBody>
      </p:sp>
    </p:spTree>
    <p:extLst>
      <p:ext uri="{BB962C8B-B14F-4D97-AF65-F5344CB8AC3E}">
        <p14:creationId xmlns:p14="http://schemas.microsoft.com/office/powerpoint/2010/main" val="2788959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2" y="-265449"/>
            <a:ext cx="10515600" cy="1325563"/>
          </a:xfrm>
        </p:spPr>
        <p:txBody>
          <a:bodyPr>
            <a:normAutofit/>
          </a:bodyPr>
          <a:lstStyle/>
          <a:p>
            <a:r>
              <a:rPr lang="en-US" sz="3200" b="1" dirty="0" err="1"/>
              <a:t>scRNA</a:t>
            </a:r>
            <a:r>
              <a:rPr lang="en-US" sz="3200" b="1" dirty="0"/>
              <a:t>-seq is a more complex data type</a:t>
            </a:r>
          </a:p>
        </p:txBody>
      </p:sp>
      <p:graphicFrame>
        <p:nvGraphicFramePr>
          <p:cNvPr id="6" name="Table 5"/>
          <p:cNvGraphicFramePr>
            <a:graphicFrameLocks noGrp="1"/>
          </p:cNvGraphicFramePr>
          <p:nvPr/>
        </p:nvGraphicFramePr>
        <p:xfrm>
          <a:off x="214312" y="1334028"/>
          <a:ext cx="3471865" cy="5364480"/>
        </p:xfrm>
        <a:graphic>
          <a:graphicData uri="http://schemas.openxmlformats.org/drawingml/2006/table">
            <a:tbl>
              <a:tblPr firstRow="1" bandRow="1">
                <a:tableStyleId>{5C22544A-7EE6-4342-B048-85BDC9FD1C3A}</a:tableStyleId>
              </a:tblPr>
              <a:tblGrid>
                <a:gridCol w="1943101">
                  <a:extLst>
                    <a:ext uri="{9D8B030D-6E8A-4147-A177-3AD203B41FA5}">
                      <a16:colId xmlns:a16="http://schemas.microsoft.com/office/drawing/2014/main" val="20000"/>
                    </a:ext>
                  </a:extLst>
                </a:gridCol>
                <a:gridCol w="1528764">
                  <a:extLst>
                    <a:ext uri="{9D8B030D-6E8A-4147-A177-3AD203B41FA5}">
                      <a16:colId xmlns:a16="http://schemas.microsoft.com/office/drawing/2014/main" val="20001"/>
                    </a:ext>
                  </a:extLst>
                </a:gridCol>
              </a:tblGrid>
              <a:tr h="306527">
                <a:tc>
                  <a:txBody>
                    <a:bodyPr/>
                    <a:lstStyle/>
                    <a:p>
                      <a:r>
                        <a:rPr lang="en-US" sz="1600" i="0" dirty="0"/>
                        <a:t>Gene</a:t>
                      </a:r>
                    </a:p>
                  </a:txBody>
                  <a:tcPr/>
                </a:tc>
                <a:tc>
                  <a:txBody>
                    <a:bodyPr/>
                    <a:lstStyle/>
                    <a:p>
                      <a:r>
                        <a:rPr lang="en-US" sz="1600" i="0" dirty="0"/>
                        <a:t>Abundance</a:t>
                      </a:r>
                    </a:p>
                  </a:txBody>
                  <a:tcPr/>
                </a:tc>
                <a:extLst>
                  <a:ext uri="{0D108BD9-81ED-4DB2-BD59-A6C34878D82A}">
                    <a16:rowId xmlns:a16="http://schemas.microsoft.com/office/drawing/2014/main" val="10000"/>
                  </a:ext>
                </a:extLst>
              </a:tr>
              <a:tr h="306527">
                <a:tc>
                  <a:txBody>
                    <a:bodyPr/>
                    <a:lstStyle/>
                    <a:p>
                      <a:r>
                        <a:rPr lang="en" sz="1600" dirty="0">
                          <a:latin typeface="+mn-lt"/>
                          <a:ea typeface="Inconsolata"/>
                          <a:cs typeface="Inconsolata"/>
                          <a:sym typeface="Inconsolata"/>
                        </a:rPr>
                        <a:t>B3GAT2 </a:t>
                      </a:r>
                      <a:endParaRPr lang="en-US" sz="1600" i="0" dirty="0">
                        <a:latin typeface="+mn-lt"/>
                      </a:endParaRPr>
                    </a:p>
                  </a:txBody>
                  <a:tcPr/>
                </a:tc>
                <a:tc>
                  <a:txBody>
                    <a:bodyPr/>
                    <a:lstStyle/>
                    <a:p>
                      <a:r>
                        <a:rPr lang="en-US" sz="1600" i="0" dirty="0">
                          <a:latin typeface="+mn-lt"/>
                        </a:rPr>
                        <a:t>48</a:t>
                      </a:r>
                    </a:p>
                  </a:txBody>
                  <a:tcPr/>
                </a:tc>
                <a:extLst>
                  <a:ext uri="{0D108BD9-81ED-4DB2-BD59-A6C34878D82A}">
                    <a16:rowId xmlns:a16="http://schemas.microsoft.com/office/drawing/2014/main" val="10001"/>
                  </a:ext>
                </a:extLst>
              </a:tr>
              <a:tr h="306527">
                <a:tc>
                  <a:txBody>
                    <a:bodyPr/>
                    <a:lstStyle/>
                    <a:p>
                      <a:r>
                        <a:rPr lang="en" sz="1600" dirty="0">
                          <a:latin typeface="+mn-lt"/>
                          <a:ea typeface="Inconsolata"/>
                          <a:cs typeface="Inconsolata"/>
                          <a:sym typeface="Inconsolata"/>
                        </a:rPr>
                        <a:t>NPL </a:t>
                      </a:r>
                      <a:endParaRPr lang="en-US" sz="1600" i="0" dirty="0">
                        <a:latin typeface="+mn-lt"/>
                      </a:endParaRPr>
                    </a:p>
                  </a:txBody>
                  <a:tcPr/>
                </a:tc>
                <a:tc>
                  <a:txBody>
                    <a:bodyPr/>
                    <a:lstStyle/>
                    <a:p>
                      <a:r>
                        <a:rPr lang="en-US" sz="1600" i="0" dirty="0">
                          <a:latin typeface="+mn-lt"/>
                        </a:rPr>
                        <a:t>122</a:t>
                      </a:r>
                    </a:p>
                  </a:txBody>
                  <a:tcPr/>
                </a:tc>
                <a:extLst>
                  <a:ext uri="{0D108BD9-81ED-4DB2-BD59-A6C34878D82A}">
                    <a16:rowId xmlns:a16="http://schemas.microsoft.com/office/drawing/2014/main" val="10002"/>
                  </a:ext>
                </a:extLst>
              </a:tr>
              <a:tr h="306527">
                <a:tc>
                  <a:txBody>
                    <a:bodyPr/>
                    <a:lstStyle/>
                    <a:p>
                      <a:r>
                        <a:rPr lang="en" sz="1600" dirty="0">
                          <a:latin typeface="+mn-lt"/>
                          <a:ea typeface="Inconsolata"/>
                          <a:cs typeface="Inconsolata"/>
                          <a:sym typeface="Inconsolata"/>
                        </a:rPr>
                        <a:t>T2 </a:t>
                      </a:r>
                      <a:endParaRPr lang="en-US" sz="1600" i="0" dirty="0">
                        <a:latin typeface="+mn-lt"/>
                      </a:endParaRPr>
                    </a:p>
                  </a:txBody>
                  <a:tcPr/>
                </a:tc>
                <a:tc>
                  <a:txBody>
                    <a:bodyPr/>
                    <a:lstStyle/>
                    <a:p>
                      <a:r>
                        <a:rPr lang="en-US" sz="1600" i="0" dirty="0">
                          <a:latin typeface="+mn-lt"/>
                        </a:rPr>
                        <a:t>87</a:t>
                      </a:r>
                    </a:p>
                  </a:txBody>
                  <a:tcPr/>
                </a:tc>
                <a:extLst>
                  <a:ext uri="{0D108BD9-81ED-4DB2-BD59-A6C34878D82A}">
                    <a16:rowId xmlns:a16="http://schemas.microsoft.com/office/drawing/2014/main" val="10003"/>
                  </a:ext>
                </a:extLst>
              </a:tr>
              <a:tr h="306527">
                <a:tc>
                  <a:txBody>
                    <a:bodyPr/>
                    <a:lstStyle/>
                    <a:p>
                      <a:r>
                        <a:rPr lang="en" sz="1600" dirty="0">
                          <a:latin typeface="+mn-lt"/>
                          <a:ea typeface="Inconsolata"/>
                          <a:cs typeface="Inconsolata"/>
                          <a:sym typeface="Inconsolata"/>
                        </a:rPr>
                        <a:t>1700010I14RIK </a:t>
                      </a:r>
                      <a:endParaRPr lang="en-US" sz="1600" i="0" dirty="0">
                        <a:latin typeface="+mn-lt"/>
                      </a:endParaRPr>
                    </a:p>
                  </a:txBody>
                  <a:tcPr/>
                </a:tc>
                <a:tc>
                  <a:txBody>
                    <a:bodyPr/>
                    <a:lstStyle/>
                    <a:p>
                      <a:r>
                        <a:rPr lang="en-US" sz="1600" i="0" dirty="0">
                          <a:latin typeface="+mn-lt"/>
                        </a:rPr>
                        <a:t>34</a:t>
                      </a:r>
                    </a:p>
                  </a:txBody>
                  <a:tcPr/>
                </a:tc>
                <a:extLst>
                  <a:ext uri="{0D108BD9-81ED-4DB2-BD59-A6C34878D82A}">
                    <a16:rowId xmlns:a16="http://schemas.microsoft.com/office/drawing/2014/main" val="10004"/>
                  </a:ext>
                </a:extLst>
              </a:tr>
              <a:tr h="306527">
                <a:tc>
                  <a:txBody>
                    <a:bodyPr/>
                    <a:lstStyle/>
                    <a:p>
                      <a:r>
                        <a:rPr lang="en" sz="1600" dirty="0">
                          <a:latin typeface="+mn-lt"/>
                          <a:ea typeface="Inconsolata"/>
                          <a:cs typeface="Inconsolata"/>
                          <a:sym typeface="Inconsolata"/>
                        </a:rPr>
                        <a:t>AK020722 </a:t>
                      </a:r>
                      <a:endParaRPr lang="en-US" sz="1600" i="0" dirty="0">
                        <a:latin typeface="+mn-lt"/>
                      </a:endParaRPr>
                    </a:p>
                  </a:txBody>
                  <a:tcPr/>
                </a:tc>
                <a:tc>
                  <a:txBody>
                    <a:bodyPr/>
                    <a:lstStyle/>
                    <a:p>
                      <a:r>
                        <a:rPr lang="en-US" sz="1600" i="0" dirty="0">
                          <a:latin typeface="+mn-lt"/>
                        </a:rPr>
                        <a:t>88</a:t>
                      </a:r>
                    </a:p>
                  </a:txBody>
                  <a:tcPr/>
                </a:tc>
                <a:extLst>
                  <a:ext uri="{0D108BD9-81ED-4DB2-BD59-A6C34878D82A}">
                    <a16:rowId xmlns:a16="http://schemas.microsoft.com/office/drawing/2014/main" val="10005"/>
                  </a:ext>
                </a:extLst>
              </a:tr>
              <a:tr h="306527">
                <a:tc>
                  <a:txBody>
                    <a:bodyPr/>
                    <a:lstStyle/>
                    <a:p>
                      <a:r>
                        <a:rPr lang="en" sz="1600" dirty="0">
                          <a:latin typeface="+mn-lt"/>
                          <a:ea typeface="Inconsolata"/>
                          <a:cs typeface="Inconsolata"/>
                          <a:sym typeface="Inconsolata"/>
                        </a:rPr>
                        <a:t>B930003M22RIK </a:t>
                      </a:r>
                      <a:endParaRPr lang="en-US" sz="1600" i="0" dirty="0">
                        <a:latin typeface="+mn-lt"/>
                      </a:endParaRPr>
                    </a:p>
                  </a:txBody>
                  <a:tcPr/>
                </a:tc>
                <a:tc>
                  <a:txBody>
                    <a:bodyPr/>
                    <a:lstStyle/>
                    <a:p>
                      <a:r>
                        <a:rPr lang="en-US" sz="1600" i="0" dirty="0">
                          <a:latin typeface="+mn-lt"/>
                        </a:rPr>
                        <a:t>25</a:t>
                      </a:r>
                    </a:p>
                  </a:txBody>
                  <a:tcPr/>
                </a:tc>
                <a:extLst>
                  <a:ext uri="{0D108BD9-81ED-4DB2-BD59-A6C34878D82A}">
                    <a16:rowId xmlns:a16="http://schemas.microsoft.com/office/drawing/2014/main" val="10006"/>
                  </a:ext>
                </a:extLst>
              </a:tr>
              <a:tr h="306527">
                <a:tc>
                  <a:txBody>
                    <a:bodyPr/>
                    <a:lstStyle/>
                    <a:p>
                      <a:r>
                        <a:rPr lang="en" sz="1600" dirty="0">
                          <a:latin typeface="+mn-lt"/>
                          <a:ea typeface="Inconsolata"/>
                          <a:cs typeface="Inconsolata"/>
                          <a:sym typeface="Inconsolata"/>
                        </a:rPr>
                        <a:t>AK163153 </a:t>
                      </a:r>
                      <a:endParaRPr lang="en-US" sz="1600" i="0" dirty="0">
                        <a:latin typeface="+mn-lt"/>
                      </a:endParaRPr>
                    </a:p>
                  </a:txBody>
                  <a:tcPr/>
                </a:tc>
                <a:tc>
                  <a:txBody>
                    <a:bodyPr/>
                    <a:lstStyle/>
                    <a:p>
                      <a:r>
                        <a:rPr lang="en-US" sz="1600" i="0" dirty="0">
                          <a:latin typeface="+mn-lt"/>
                        </a:rPr>
                        <a:t>258</a:t>
                      </a:r>
                    </a:p>
                  </a:txBody>
                  <a:tcPr/>
                </a:tc>
                <a:extLst>
                  <a:ext uri="{0D108BD9-81ED-4DB2-BD59-A6C34878D82A}">
                    <a16:rowId xmlns:a16="http://schemas.microsoft.com/office/drawing/2014/main" val="10007"/>
                  </a:ext>
                </a:extLst>
              </a:tr>
              <a:tr h="306527">
                <a:tc>
                  <a:txBody>
                    <a:bodyPr/>
                    <a:lstStyle/>
                    <a:p>
                      <a:r>
                        <a:rPr lang="en" sz="1600" dirty="0">
                          <a:latin typeface="+mn-lt"/>
                          <a:ea typeface="Inconsolata"/>
                          <a:cs typeface="Inconsolata"/>
                          <a:sym typeface="Inconsolata"/>
                        </a:rPr>
                        <a:t>AGPAT4 </a:t>
                      </a:r>
                      <a:endParaRPr lang="en-US" sz="1600" i="0" dirty="0">
                        <a:latin typeface="+mn-lt"/>
                      </a:endParaRPr>
                    </a:p>
                  </a:txBody>
                  <a:tcPr/>
                </a:tc>
                <a:tc>
                  <a:txBody>
                    <a:bodyPr/>
                    <a:lstStyle/>
                    <a:p>
                      <a:r>
                        <a:rPr lang="en-US" sz="1600" i="0" dirty="0">
                          <a:latin typeface="+mn-lt"/>
                        </a:rPr>
                        <a:t>329</a:t>
                      </a:r>
                    </a:p>
                  </a:txBody>
                  <a:tcPr/>
                </a:tc>
                <a:extLst>
                  <a:ext uri="{0D108BD9-81ED-4DB2-BD59-A6C34878D82A}">
                    <a16:rowId xmlns:a16="http://schemas.microsoft.com/office/drawing/2014/main" val="10008"/>
                  </a:ext>
                </a:extLst>
              </a:tr>
              <a:tr h="306527">
                <a:tc>
                  <a:txBody>
                    <a:bodyPr/>
                    <a:lstStyle/>
                    <a:p>
                      <a:r>
                        <a:rPr lang="en" sz="1600" dirty="0">
                          <a:latin typeface="+mn-lt"/>
                          <a:ea typeface="Inconsolata"/>
                          <a:cs typeface="Inconsolata"/>
                          <a:sym typeface="Inconsolata"/>
                        </a:rPr>
                        <a:t>MAP3K4 </a:t>
                      </a:r>
                      <a:endParaRPr lang="en-US" sz="1600" i="0" dirty="0">
                        <a:latin typeface="+mn-lt"/>
                      </a:endParaRPr>
                    </a:p>
                  </a:txBody>
                  <a:tcPr/>
                </a:tc>
                <a:tc>
                  <a:txBody>
                    <a:bodyPr/>
                    <a:lstStyle/>
                    <a:p>
                      <a:r>
                        <a:rPr lang="en-US" sz="1600" i="0" dirty="0">
                          <a:latin typeface="+mn-lt"/>
                        </a:rPr>
                        <a:t>89</a:t>
                      </a:r>
                    </a:p>
                  </a:txBody>
                  <a:tcPr/>
                </a:tc>
                <a:extLst>
                  <a:ext uri="{0D108BD9-81ED-4DB2-BD59-A6C34878D82A}">
                    <a16:rowId xmlns:a16="http://schemas.microsoft.com/office/drawing/2014/main" val="10009"/>
                  </a:ext>
                </a:extLst>
              </a:tr>
              <a:tr h="306527">
                <a:tc>
                  <a:txBody>
                    <a:bodyPr/>
                    <a:lstStyle/>
                    <a:p>
                      <a:r>
                        <a:rPr lang="en" sz="1600" dirty="0">
                          <a:latin typeface="+mn-lt"/>
                          <a:ea typeface="Inconsolata"/>
                          <a:cs typeface="Inconsolata"/>
                          <a:sym typeface="Inconsolata"/>
                        </a:rPr>
                        <a:t>IGF2R </a:t>
                      </a:r>
                      <a:endParaRPr lang="en-US" sz="1600" i="0" dirty="0">
                        <a:latin typeface="+mn-lt"/>
                      </a:endParaRPr>
                    </a:p>
                  </a:txBody>
                  <a:tcPr/>
                </a:tc>
                <a:tc>
                  <a:txBody>
                    <a:bodyPr/>
                    <a:lstStyle/>
                    <a:p>
                      <a:r>
                        <a:rPr lang="en-US" sz="1600" i="0" dirty="0">
                          <a:latin typeface="+mn-lt"/>
                        </a:rPr>
                        <a:t>608</a:t>
                      </a:r>
                    </a:p>
                  </a:txBody>
                  <a:tcPr/>
                </a:tc>
                <a:extLst>
                  <a:ext uri="{0D108BD9-81ED-4DB2-BD59-A6C34878D82A}">
                    <a16:rowId xmlns:a16="http://schemas.microsoft.com/office/drawing/2014/main" val="10010"/>
                  </a:ext>
                </a:extLst>
              </a:tr>
              <a:tr h="306527">
                <a:tc>
                  <a:txBody>
                    <a:bodyPr/>
                    <a:lstStyle/>
                    <a:p>
                      <a:r>
                        <a:rPr lang="en" sz="1600" dirty="0">
                          <a:latin typeface="+mn-lt"/>
                          <a:ea typeface="Inconsolata"/>
                          <a:cs typeface="Inconsolata"/>
                          <a:sym typeface="Inconsolata"/>
                        </a:rPr>
                        <a:t>AIRN </a:t>
                      </a:r>
                      <a:endParaRPr lang="en-US" sz="1600" i="0" dirty="0">
                        <a:latin typeface="+mn-lt"/>
                      </a:endParaRPr>
                    </a:p>
                  </a:txBody>
                  <a:tcPr/>
                </a:tc>
                <a:tc>
                  <a:txBody>
                    <a:bodyPr/>
                    <a:lstStyle/>
                    <a:p>
                      <a:r>
                        <a:rPr lang="en-US" sz="1600" i="0" dirty="0">
                          <a:latin typeface="+mn-lt"/>
                        </a:rPr>
                        <a:t>48</a:t>
                      </a:r>
                    </a:p>
                  </a:txBody>
                  <a:tcPr/>
                </a:tc>
                <a:extLst>
                  <a:ext uri="{0D108BD9-81ED-4DB2-BD59-A6C34878D82A}">
                    <a16:rowId xmlns:a16="http://schemas.microsoft.com/office/drawing/2014/main" val="10011"/>
                  </a:ext>
                </a:extLst>
              </a:tr>
              <a:tr h="306527">
                <a:tc>
                  <a:txBody>
                    <a:bodyPr/>
                    <a:lstStyle/>
                    <a:p>
                      <a:r>
                        <a:rPr lang="en" sz="1600" dirty="0">
                          <a:latin typeface="+mn-lt"/>
                          <a:ea typeface="Inconsolata"/>
                          <a:cs typeface="Inconsolata"/>
                          <a:sym typeface="Inconsolata"/>
                        </a:rPr>
                        <a:t>MRPL18 </a:t>
                      </a:r>
                      <a:endParaRPr lang="en-US" sz="1600" i="0" dirty="0">
                        <a:latin typeface="+mn-lt"/>
                      </a:endParaRPr>
                    </a:p>
                  </a:txBody>
                  <a:tcPr/>
                </a:tc>
                <a:tc>
                  <a:txBody>
                    <a:bodyPr/>
                    <a:lstStyle/>
                    <a:p>
                      <a:r>
                        <a:rPr lang="en-US" sz="1600" i="0" dirty="0">
                          <a:latin typeface="+mn-lt"/>
                        </a:rPr>
                        <a:t>1352</a:t>
                      </a:r>
                    </a:p>
                  </a:txBody>
                  <a:tcPr/>
                </a:tc>
                <a:extLst>
                  <a:ext uri="{0D108BD9-81ED-4DB2-BD59-A6C34878D82A}">
                    <a16:rowId xmlns:a16="http://schemas.microsoft.com/office/drawing/2014/main" val="10012"/>
                  </a:ext>
                </a:extLst>
              </a:tr>
              <a:tr h="306527">
                <a:tc>
                  <a:txBody>
                    <a:bodyPr/>
                    <a:lstStyle/>
                    <a:p>
                      <a:r>
                        <a:rPr lang="en" sz="1600" dirty="0">
                          <a:latin typeface="+mn-lt"/>
                          <a:ea typeface="Inconsolata"/>
                          <a:cs typeface="Inconsolata"/>
                          <a:sym typeface="Inconsolata"/>
                        </a:rPr>
                        <a:t>TCP1 </a:t>
                      </a:r>
                      <a:endParaRPr lang="en-US" sz="1600" i="0" dirty="0">
                        <a:latin typeface="+mn-lt"/>
                      </a:endParaRPr>
                    </a:p>
                  </a:txBody>
                  <a:tcPr/>
                </a:tc>
                <a:tc>
                  <a:txBody>
                    <a:bodyPr/>
                    <a:lstStyle/>
                    <a:p>
                      <a:r>
                        <a:rPr lang="en-US" sz="1600" i="0" dirty="0">
                          <a:latin typeface="+mn-lt"/>
                        </a:rPr>
                        <a:t>1236</a:t>
                      </a:r>
                    </a:p>
                  </a:txBody>
                  <a:tcPr/>
                </a:tc>
                <a:extLst>
                  <a:ext uri="{0D108BD9-81ED-4DB2-BD59-A6C34878D82A}">
                    <a16:rowId xmlns:a16="http://schemas.microsoft.com/office/drawing/2014/main" val="10013"/>
                  </a:ext>
                </a:extLst>
              </a:tr>
              <a:tr h="306527">
                <a:tc>
                  <a:txBody>
                    <a:bodyPr/>
                    <a:lstStyle/>
                    <a:p>
                      <a:r>
                        <a:rPr lang="en" sz="1600" dirty="0">
                          <a:latin typeface="+mn-lt"/>
                          <a:ea typeface="Inconsolata"/>
                          <a:cs typeface="Inconsolata"/>
                          <a:sym typeface="Inconsolata"/>
                        </a:rPr>
                        <a:t>RNASEL </a:t>
                      </a:r>
                      <a:endParaRPr lang="en-US" sz="1600" i="0" dirty="0">
                        <a:latin typeface="+mn-lt"/>
                      </a:endParaRPr>
                    </a:p>
                  </a:txBody>
                  <a:tcPr/>
                </a:tc>
                <a:tc>
                  <a:txBody>
                    <a:bodyPr/>
                    <a:lstStyle/>
                    <a:p>
                      <a:r>
                        <a:rPr lang="en-US" sz="1600" i="0" dirty="0">
                          <a:latin typeface="+mn-lt"/>
                        </a:rPr>
                        <a:t>629</a:t>
                      </a:r>
                    </a:p>
                  </a:txBody>
                  <a:tcPr/>
                </a:tc>
                <a:extLst>
                  <a:ext uri="{0D108BD9-81ED-4DB2-BD59-A6C34878D82A}">
                    <a16:rowId xmlns:a16="http://schemas.microsoft.com/office/drawing/2014/main" val="10014"/>
                  </a:ext>
                </a:extLst>
              </a:tr>
              <a:tr h="306527">
                <a:tc>
                  <a:txBody>
                    <a:bodyPr/>
                    <a:lstStyle/>
                    <a:p>
                      <a:r>
                        <a:rPr lang="en" sz="1600" dirty="0">
                          <a:latin typeface="+mn-lt"/>
                          <a:ea typeface="Inconsolata"/>
                          <a:cs typeface="Inconsolata"/>
                          <a:sym typeface="Inconsolata"/>
                        </a:rPr>
                        <a:t>ACAT2 </a:t>
                      </a:r>
                      <a:endParaRPr lang="en-US" sz="1600" i="0" dirty="0">
                        <a:latin typeface="+mn-lt"/>
                      </a:endParaRPr>
                    </a:p>
                  </a:txBody>
                  <a:tcPr/>
                </a:tc>
                <a:tc>
                  <a:txBody>
                    <a:bodyPr/>
                    <a:lstStyle/>
                    <a:p>
                      <a:r>
                        <a:rPr lang="en-US" sz="1600" i="0" dirty="0">
                          <a:latin typeface="+mn-lt"/>
                        </a:rPr>
                        <a:t>513</a:t>
                      </a:r>
                    </a:p>
                  </a:txBody>
                  <a:tcPr/>
                </a:tc>
                <a:extLst>
                  <a:ext uri="{0D108BD9-81ED-4DB2-BD59-A6C34878D82A}">
                    <a16:rowId xmlns:a16="http://schemas.microsoft.com/office/drawing/2014/main" val="10015"/>
                  </a:ext>
                </a:extLst>
              </a:tr>
            </a:tbl>
          </a:graphicData>
        </a:graphic>
      </p:graphicFrame>
      <p:sp>
        <p:nvSpPr>
          <p:cNvPr id="52" name="Rectangle 51"/>
          <p:cNvSpPr/>
          <p:nvPr/>
        </p:nvSpPr>
        <p:spPr>
          <a:xfrm>
            <a:off x="1366787" y="821017"/>
            <a:ext cx="1852714" cy="392185"/>
          </a:xfrm>
          <a:prstGeom prst="rect">
            <a:avLst/>
          </a:prstGeom>
          <a:noFill/>
          <a:ln w="57150">
            <a:solidFill>
              <a:srgbClr val="A52B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rPr>
              <a:t>Bulk Data</a:t>
            </a:r>
            <a:endParaRPr lang="en-US" sz="2200" dirty="0">
              <a:solidFill>
                <a:schemeClr val="tx1"/>
              </a:solidFill>
            </a:endParaRPr>
          </a:p>
        </p:txBody>
      </p:sp>
      <p:sp>
        <p:nvSpPr>
          <p:cNvPr id="55" name="Rectangle 54"/>
          <p:cNvSpPr/>
          <p:nvPr/>
        </p:nvSpPr>
        <p:spPr>
          <a:xfrm>
            <a:off x="7877124" y="821016"/>
            <a:ext cx="2081264" cy="392185"/>
          </a:xfrm>
          <a:prstGeom prst="rect">
            <a:avLst/>
          </a:prstGeom>
          <a:noFill/>
          <a:ln w="57150">
            <a:solidFill>
              <a:srgbClr val="A52B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chemeClr val="tx1"/>
                </a:solidFill>
              </a:rPr>
              <a:t>scRNA-seq</a:t>
            </a:r>
            <a:r>
              <a:rPr lang="en-US" sz="2200" dirty="0">
                <a:solidFill>
                  <a:schemeClr val="tx1"/>
                </a:solidFill>
              </a:rPr>
              <a:t> Data</a:t>
            </a:r>
          </a:p>
        </p:txBody>
      </p:sp>
      <p:graphicFrame>
        <p:nvGraphicFramePr>
          <p:cNvPr id="7" name="Table 6"/>
          <p:cNvGraphicFramePr>
            <a:graphicFrameLocks noGrp="1"/>
          </p:cNvGraphicFramePr>
          <p:nvPr/>
        </p:nvGraphicFramePr>
        <p:xfrm>
          <a:off x="5897935" y="1305452"/>
          <a:ext cx="6039642" cy="5393056"/>
        </p:xfrm>
        <a:graphic>
          <a:graphicData uri="http://schemas.openxmlformats.org/drawingml/2006/table">
            <a:tbl>
              <a:tblPr firstRow="1" bandRow="1">
                <a:tableStyleId>{5C22544A-7EE6-4342-B048-85BDC9FD1C3A}</a:tableStyleId>
              </a:tblPr>
              <a:tblGrid>
                <a:gridCol w="1677986">
                  <a:extLst>
                    <a:ext uri="{9D8B030D-6E8A-4147-A177-3AD203B41FA5}">
                      <a16:colId xmlns:a16="http://schemas.microsoft.com/office/drawing/2014/main" val="20000"/>
                    </a:ext>
                  </a:extLst>
                </a:gridCol>
                <a:gridCol w="875505">
                  <a:extLst>
                    <a:ext uri="{9D8B030D-6E8A-4147-A177-3AD203B41FA5}">
                      <a16:colId xmlns:a16="http://schemas.microsoft.com/office/drawing/2014/main" val="20001"/>
                    </a:ext>
                  </a:extLst>
                </a:gridCol>
                <a:gridCol w="869158">
                  <a:extLst>
                    <a:ext uri="{9D8B030D-6E8A-4147-A177-3AD203B41FA5}">
                      <a16:colId xmlns:a16="http://schemas.microsoft.com/office/drawing/2014/main" val="20002"/>
                    </a:ext>
                  </a:extLst>
                </a:gridCol>
                <a:gridCol w="872331">
                  <a:extLst>
                    <a:ext uri="{9D8B030D-6E8A-4147-A177-3AD203B41FA5}">
                      <a16:colId xmlns:a16="http://schemas.microsoft.com/office/drawing/2014/main" val="20003"/>
                    </a:ext>
                  </a:extLst>
                </a:gridCol>
                <a:gridCol w="872331">
                  <a:extLst>
                    <a:ext uri="{9D8B030D-6E8A-4147-A177-3AD203B41FA5}">
                      <a16:colId xmlns:a16="http://schemas.microsoft.com/office/drawing/2014/main" val="20004"/>
                    </a:ext>
                  </a:extLst>
                </a:gridCol>
                <a:gridCol w="872331">
                  <a:extLst>
                    <a:ext uri="{9D8B030D-6E8A-4147-A177-3AD203B41FA5}">
                      <a16:colId xmlns:a16="http://schemas.microsoft.com/office/drawing/2014/main" val="20005"/>
                    </a:ext>
                  </a:extLst>
                </a:gridCol>
              </a:tblGrid>
              <a:tr h="337066">
                <a:tc>
                  <a:txBody>
                    <a:bodyPr/>
                    <a:lstStyle/>
                    <a:p>
                      <a:r>
                        <a:rPr lang="en-US" sz="1600" i="0" dirty="0"/>
                        <a:t>Gene</a:t>
                      </a:r>
                    </a:p>
                  </a:txBody>
                  <a:tcPr/>
                </a:tc>
                <a:tc>
                  <a:txBody>
                    <a:bodyPr/>
                    <a:lstStyle/>
                    <a:p>
                      <a:r>
                        <a:rPr lang="en-US" sz="1600" dirty="0"/>
                        <a:t>Cell 1</a:t>
                      </a:r>
                    </a:p>
                  </a:txBody>
                  <a:tcPr/>
                </a:tc>
                <a:tc>
                  <a:txBody>
                    <a:bodyPr/>
                    <a:lstStyle/>
                    <a:p>
                      <a:r>
                        <a:rPr lang="en-US" sz="1600" dirty="0"/>
                        <a:t>Cell 2</a:t>
                      </a:r>
                    </a:p>
                  </a:txBody>
                  <a:tcPr/>
                </a:tc>
                <a:tc>
                  <a:txBody>
                    <a:bodyPr/>
                    <a:lstStyle/>
                    <a:p>
                      <a:r>
                        <a:rPr lang="en-US" sz="1600" dirty="0"/>
                        <a:t>Cell 3</a:t>
                      </a:r>
                      <a:r>
                        <a:rPr lang="en-US" sz="1600" baseline="0" dirty="0"/>
                        <a:t> </a:t>
                      </a:r>
                      <a:endParaRPr lang="en-US" sz="1600" dirty="0"/>
                    </a:p>
                  </a:txBody>
                  <a:tcPr/>
                </a:tc>
                <a:tc>
                  <a:txBody>
                    <a:bodyPr/>
                    <a:lstStyle/>
                    <a:p>
                      <a:r>
                        <a:rPr lang="is-IS" sz="1600" dirty="0"/>
                        <a:t>…</a:t>
                      </a:r>
                      <a:endParaRPr lang="en-US" sz="1600" dirty="0"/>
                    </a:p>
                  </a:txBody>
                  <a:tcPr/>
                </a:tc>
                <a:tc>
                  <a:txBody>
                    <a:bodyPr/>
                    <a:lstStyle/>
                    <a:p>
                      <a:r>
                        <a:rPr lang="en-US" sz="1600" dirty="0"/>
                        <a:t>Cell N</a:t>
                      </a:r>
                    </a:p>
                  </a:txBody>
                  <a:tcPr/>
                </a:tc>
                <a:extLst>
                  <a:ext uri="{0D108BD9-81ED-4DB2-BD59-A6C34878D82A}">
                    <a16:rowId xmlns:a16="http://schemas.microsoft.com/office/drawing/2014/main" val="10000"/>
                  </a:ext>
                </a:extLst>
              </a:tr>
              <a:tr h="337066">
                <a:tc>
                  <a:txBody>
                    <a:bodyPr/>
                    <a:lstStyle/>
                    <a:p>
                      <a:r>
                        <a:rPr lang="en" sz="1600" dirty="0">
                          <a:latin typeface="+mn-lt"/>
                          <a:ea typeface="Inconsolata"/>
                          <a:cs typeface="Inconsolata"/>
                          <a:sym typeface="Inconsolata"/>
                        </a:rPr>
                        <a:t>B3GAT2 </a:t>
                      </a:r>
                      <a:endParaRPr lang="en-US" sz="1600" i="0" dirty="0">
                        <a:latin typeface="+mn-lt"/>
                      </a:endParaRPr>
                    </a:p>
                  </a:txBody>
                  <a:tcPr/>
                </a:tc>
                <a:tc>
                  <a:txBody>
                    <a:bodyPr/>
                    <a:lstStyle/>
                    <a:p>
                      <a:r>
                        <a:rPr lang="en-US" sz="1600" dirty="0"/>
                        <a:t>0</a:t>
                      </a:r>
                    </a:p>
                  </a:txBody>
                  <a:tcPr/>
                </a:tc>
                <a:tc>
                  <a:txBody>
                    <a:bodyPr/>
                    <a:lstStyle/>
                    <a:p>
                      <a:r>
                        <a:rPr lang="en-US" sz="1600" dirty="0"/>
                        <a:t>1</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01"/>
                  </a:ext>
                </a:extLst>
              </a:tr>
              <a:tr h="337066">
                <a:tc>
                  <a:txBody>
                    <a:bodyPr/>
                    <a:lstStyle/>
                    <a:p>
                      <a:r>
                        <a:rPr lang="en" sz="1600" dirty="0">
                          <a:latin typeface="+mn-lt"/>
                          <a:ea typeface="Inconsolata"/>
                          <a:cs typeface="Inconsolata"/>
                          <a:sym typeface="Inconsolata"/>
                        </a:rPr>
                        <a:t>NPL </a:t>
                      </a:r>
                      <a:endParaRPr lang="en-US" sz="1600" i="0" dirty="0">
                        <a:latin typeface="+mn-lt"/>
                      </a:endParaRPr>
                    </a:p>
                  </a:txBody>
                  <a:tcPr/>
                </a:tc>
                <a:tc>
                  <a:txBody>
                    <a:bodyPr/>
                    <a:lstStyle/>
                    <a:p>
                      <a:r>
                        <a:rPr lang="en-US" sz="1600" dirty="0"/>
                        <a:t>0</a:t>
                      </a:r>
                    </a:p>
                  </a:txBody>
                  <a:tcPr/>
                </a:tc>
                <a:tc>
                  <a:txBody>
                    <a:bodyPr/>
                    <a:lstStyle/>
                    <a:p>
                      <a:r>
                        <a:rPr lang="en-US" sz="1600" dirty="0"/>
                        <a:t>0</a:t>
                      </a:r>
                    </a:p>
                  </a:txBody>
                  <a:tcPr/>
                </a:tc>
                <a:tc>
                  <a:txBody>
                    <a:bodyPr/>
                    <a:lstStyle/>
                    <a:p>
                      <a:r>
                        <a:rPr lang="en-US" sz="1600" dirty="0"/>
                        <a:t>1</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02"/>
                  </a:ext>
                </a:extLst>
              </a:tr>
              <a:tr h="337066">
                <a:tc>
                  <a:txBody>
                    <a:bodyPr/>
                    <a:lstStyle/>
                    <a:p>
                      <a:r>
                        <a:rPr lang="en" sz="1600" dirty="0">
                          <a:latin typeface="+mn-lt"/>
                          <a:ea typeface="Inconsolata"/>
                          <a:cs typeface="Inconsolata"/>
                          <a:sym typeface="Inconsolata"/>
                        </a:rPr>
                        <a:t>T2 </a:t>
                      </a:r>
                      <a:endParaRPr lang="en-US" sz="1600" i="0" dirty="0">
                        <a:latin typeface="+mn-lt"/>
                      </a:endParaRPr>
                    </a:p>
                  </a:txBody>
                  <a:tcPr/>
                </a:tc>
                <a:tc>
                  <a:txBody>
                    <a:bodyPr/>
                    <a:lstStyle/>
                    <a:p>
                      <a:r>
                        <a:rPr lang="en-US" sz="1600" dirty="0"/>
                        <a:t>0</a:t>
                      </a:r>
                    </a:p>
                  </a:txBody>
                  <a:tcPr/>
                </a:tc>
                <a:tc>
                  <a:txBody>
                    <a:bodyPr/>
                    <a:lstStyle/>
                    <a:p>
                      <a:r>
                        <a:rPr lang="en-US" sz="1600" dirty="0"/>
                        <a:t>0</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03"/>
                  </a:ext>
                </a:extLst>
              </a:tr>
              <a:tr h="337066">
                <a:tc>
                  <a:txBody>
                    <a:bodyPr/>
                    <a:lstStyle/>
                    <a:p>
                      <a:r>
                        <a:rPr lang="en" sz="1600" dirty="0">
                          <a:latin typeface="+mn-lt"/>
                          <a:ea typeface="Inconsolata"/>
                          <a:cs typeface="Inconsolata"/>
                          <a:sym typeface="Inconsolata"/>
                        </a:rPr>
                        <a:t>1700010I14RIK </a:t>
                      </a:r>
                      <a:endParaRPr lang="en-US" sz="1600" i="0" dirty="0">
                        <a:latin typeface="+mn-lt"/>
                      </a:endParaRPr>
                    </a:p>
                  </a:txBody>
                  <a:tcPr/>
                </a:tc>
                <a:tc>
                  <a:txBody>
                    <a:bodyPr/>
                    <a:lstStyle/>
                    <a:p>
                      <a:r>
                        <a:rPr lang="en-US" sz="1600" dirty="0"/>
                        <a:t>0</a:t>
                      </a:r>
                    </a:p>
                  </a:txBody>
                  <a:tcPr/>
                </a:tc>
                <a:tc>
                  <a:txBody>
                    <a:bodyPr/>
                    <a:lstStyle/>
                    <a:p>
                      <a:r>
                        <a:rPr lang="en-US" sz="1600" dirty="0"/>
                        <a:t>1</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04"/>
                  </a:ext>
                </a:extLst>
              </a:tr>
              <a:tr h="337066">
                <a:tc>
                  <a:txBody>
                    <a:bodyPr/>
                    <a:lstStyle/>
                    <a:p>
                      <a:r>
                        <a:rPr lang="en" sz="1600" dirty="0">
                          <a:latin typeface="+mn-lt"/>
                          <a:ea typeface="Inconsolata"/>
                          <a:cs typeface="Inconsolata"/>
                          <a:sym typeface="Inconsolata"/>
                        </a:rPr>
                        <a:t>AK020722 </a:t>
                      </a:r>
                      <a:endParaRPr lang="en-US" sz="1600" i="0" dirty="0">
                        <a:latin typeface="+mn-lt"/>
                      </a:endParaRPr>
                    </a:p>
                  </a:txBody>
                  <a:tcPr/>
                </a:tc>
                <a:tc>
                  <a:txBody>
                    <a:bodyPr/>
                    <a:lstStyle/>
                    <a:p>
                      <a:r>
                        <a:rPr lang="en-US" sz="1600" dirty="0"/>
                        <a:t>0</a:t>
                      </a:r>
                    </a:p>
                  </a:txBody>
                  <a:tcPr/>
                </a:tc>
                <a:tc>
                  <a:txBody>
                    <a:bodyPr/>
                    <a:lstStyle/>
                    <a:p>
                      <a:r>
                        <a:rPr lang="en-US" sz="1600" dirty="0"/>
                        <a:t>0</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1</a:t>
                      </a:r>
                    </a:p>
                  </a:txBody>
                  <a:tcPr/>
                </a:tc>
                <a:extLst>
                  <a:ext uri="{0D108BD9-81ED-4DB2-BD59-A6C34878D82A}">
                    <a16:rowId xmlns:a16="http://schemas.microsoft.com/office/drawing/2014/main" val="10005"/>
                  </a:ext>
                </a:extLst>
              </a:tr>
              <a:tr h="337066">
                <a:tc>
                  <a:txBody>
                    <a:bodyPr/>
                    <a:lstStyle/>
                    <a:p>
                      <a:r>
                        <a:rPr lang="en" sz="1600" dirty="0">
                          <a:latin typeface="+mn-lt"/>
                          <a:ea typeface="Inconsolata"/>
                          <a:cs typeface="Inconsolata"/>
                          <a:sym typeface="Inconsolata"/>
                        </a:rPr>
                        <a:t>B930003M22RIK </a:t>
                      </a:r>
                      <a:endParaRPr lang="en-US" sz="1600" i="0" dirty="0">
                        <a:latin typeface="+mn-lt"/>
                      </a:endParaRPr>
                    </a:p>
                  </a:txBody>
                  <a:tcPr/>
                </a:tc>
                <a:tc>
                  <a:txBody>
                    <a:bodyPr/>
                    <a:lstStyle/>
                    <a:p>
                      <a:r>
                        <a:rPr lang="en-US" sz="1600" dirty="0"/>
                        <a:t>0</a:t>
                      </a:r>
                    </a:p>
                  </a:txBody>
                  <a:tcPr/>
                </a:tc>
                <a:tc>
                  <a:txBody>
                    <a:bodyPr/>
                    <a:lstStyle/>
                    <a:p>
                      <a:r>
                        <a:rPr lang="en-US" sz="1600" dirty="0"/>
                        <a:t>0</a:t>
                      </a:r>
                    </a:p>
                  </a:txBody>
                  <a:tcPr/>
                </a:tc>
                <a:tc>
                  <a:txBody>
                    <a:bodyPr/>
                    <a:lstStyle/>
                    <a:p>
                      <a:r>
                        <a:rPr lang="en-US" sz="1600" dirty="0"/>
                        <a:t>1</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06"/>
                  </a:ext>
                </a:extLst>
              </a:tr>
              <a:tr h="337066">
                <a:tc>
                  <a:txBody>
                    <a:bodyPr/>
                    <a:lstStyle/>
                    <a:p>
                      <a:r>
                        <a:rPr lang="en" sz="1600" dirty="0">
                          <a:latin typeface="+mn-lt"/>
                          <a:ea typeface="Inconsolata"/>
                          <a:cs typeface="Inconsolata"/>
                          <a:sym typeface="Inconsolata"/>
                        </a:rPr>
                        <a:t>AK163153 </a:t>
                      </a:r>
                      <a:endParaRPr lang="en-US" sz="1600" i="0" dirty="0">
                        <a:latin typeface="+mn-lt"/>
                      </a:endParaRPr>
                    </a:p>
                  </a:txBody>
                  <a:tcPr/>
                </a:tc>
                <a:tc>
                  <a:txBody>
                    <a:bodyPr/>
                    <a:lstStyle/>
                    <a:p>
                      <a:r>
                        <a:rPr lang="en-US" sz="1600" dirty="0"/>
                        <a:t>0</a:t>
                      </a:r>
                    </a:p>
                  </a:txBody>
                  <a:tcPr/>
                </a:tc>
                <a:tc>
                  <a:txBody>
                    <a:bodyPr/>
                    <a:lstStyle/>
                    <a:p>
                      <a:r>
                        <a:rPr lang="en-US" sz="1600" dirty="0"/>
                        <a:t>1</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07"/>
                  </a:ext>
                </a:extLst>
              </a:tr>
              <a:tr h="337066">
                <a:tc>
                  <a:txBody>
                    <a:bodyPr/>
                    <a:lstStyle/>
                    <a:p>
                      <a:r>
                        <a:rPr lang="en" sz="1600" dirty="0">
                          <a:latin typeface="+mn-lt"/>
                          <a:ea typeface="Inconsolata"/>
                          <a:cs typeface="Inconsolata"/>
                          <a:sym typeface="Inconsolata"/>
                        </a:rPr>
                        <a:t>AGPAT4 </a:t>
                      </a:r>
                      <a:endParaRPr lang="en-US" sz="1600" i="0" dirty="0">
                        <a:latin typeface="+mn-lt"/>
                      </a:endParaRPr>
                    </a:p>
                  </a:txBody>
                  <a:tcPr/>
                </a:tc>
                <a:tc>
                  <a:txBody>
                    <a:bodyPr/>
                    <a:lstStyle/>
                    <a:p>
                      <a:r>
                        <a:rPr lang="en-US" sz="1600" dirty="0"/>
                        <a:t>0</a:t>
                      </a:r>
                    </a:p>
                  </a:txBody>
                  <a:tcPr/>
                </a:tc>
                <a:tc>
                  <a:txBody>
                    <a:bodyPr/>
                    <a:lstStyle/>
                    <a:p>
                      <a:r>
                        <a:rPr lang="en-US" sz="1600" dirty="0"/>
                        <a:t>0</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08"/>
                  </a:ext>
                </a:extLst>
              </a:tr>
              <a:tr h="337066">
                <a:tc>
                  <a:txBody>
                    <a:bodyPr/>
                    <a:lstStyle/>
                    <a:p>
                      <a:r>
                        <a:rPr lang="en" sz="1600" dirty="0">
                          <a:latin typeface="+mn-lt"/>
                          <a:ea typeface="Inconsolata"/>
                          <a:cs typeface="Inconsolata"/>
                          <a:sym typeface="Inconsolata"/>
                        </a:rPr>
                        <a:t>MAP3K4 </a:t>
                      </a:r>
                      <a:endParaRPr lang="en-US" sz="1600" i="0" dirty="0">
                        <a:latin typeface="+mn-lt"/>
                      </a:endParaRPr>
                    </a:p>
                  </a:txBody>
                  <a:tcPr/>
                </a:tc>
                <a:tc>
                  <a:txBody>
                    <a:bodyPr/>
                    <a:lstStyle/>
                    <a:p>
                      <a:r>
                        <a:rPr lang="en-US" sz="1600" dirty="0"/>
                        <a:t>1</a:t>
                      </a:r>
                    </a:p>
                  </a:txBody>
                  <a:tcPr/>
                </a:tc>
                <a:tc>
                  <a:txBody>
                    <a:bodyPr/>
                    <a:lstStyle/>
                    <a:p>
                      <a:r>
                        <a:rPr lang="en-US" sz="1600" dirty="0"/>
                        <a:t>0</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09"/>
                  </a:ext>
                </a:extLst>
              </a:tr>
              <a:tr h="337066">
                <a:tc>
                  <a:txBody>
                    <a:bodyPr/>
                    <a:lstStyle/>
                    <a:p>
                      <a:r>
                        <a:rPr lang="en" sz="1600" dirty="0">
                          <a:latin typeface="+mn-lt"/>
                          <a:ea typeface="Inconsolata"/>
                          <a:cs typeface="Inconsolata"/>
                          <a:sym typeface="Inconsolata"/>
                        </a:rPr>
                        <a:t>IGF2R </a:t>
                      </a:r>
                      <a:endParaRPr lang="en-US" sz="1600" i="0" dirty="0">
                        <a:latin typeface="+mn-lt"/>
                      </a:endParaRPr>
                    </a:p>
                  </a:txBody>
                  <a:tcPr/>
                </a:tc>
                <a:tc>
                  <a:txBody>
                    <a:bodyPr/>
                    <a:lstStyle/>
                    <a:p>
                      <a:r>
                        <a:rPr lang="en-US" sz="1600" dirty="0"/>
                        <a:t>2</a:t>
                      </a:r>
                    </a:p>
                  </a:txBody>
                  <a:tcPr/>
                </a:tc>
                <a:tc>
                  <a:txBody>
                    <a:bodyPr/>
                    <a:lstStyle/>
                    <a:p>
                      <a:r>
                        <a:rPr lang="en-US" sz="1600" dirty="0"/>
                        <a:t>0</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10"/>
                  </a:ext>
                </a:extLst>
              </a:tr>
              <a:tr h="337066">
                <a:tc>
                  <a:txBody>
                    <a:bodyPr/>
                    <a:lstStyle/>
                    <a:p>
                      <a:r>
                        <a:rPr lang="en" sz="1600" dirty="0">
                          <a:latin typeface="+mn-lt"/>
                          <a:ea typeface="Inconsolata"/>
                          <a:cs typeface="Inconsolata"/>
                          <a:sym typeface="Inconsolata"/>
                        </a:rPr>
                        <a:t>AIRN </a:t>
                      </a:r>
                      <a:endParaRPr lang="en-US" sz="1600" i="0" dirty="0">
                        <a:latin typeface="+mn-lt"/>
                      </a:endParaRPr>
                    </a:p>
                  </a:txBody>
                  <a:tcPr/>
                </a:tc>
                <a:tc>
                  <a:txBody>
                    <a:bodyPr/>
                    <a:lstStyle/>
                    <a:p>
                      <a:r>
                        <a:rPr lang="en-US" sz="1600" dirty="0"/>
                        <a:t>0</a:t>
                      </a:r>
                    </a:p>
                  </a:txBody>
                  <a:tcPr/>
                </a:tc>
                <a:tc>
                  <a:txBody>
                    <a:bodyPr/>
                    <a:lstStyle/>
                    <a:p>
                      <a:r>
                        <a:rPr lang="en-US" sz="1600" dirty="0"/>
                        <a:t>2</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11"/>
                  </a:ext>
                </a:extLst>
              </a:tr>
              <a:tr h="337066">
                <a:tc>
                  <a:txBody>
                    <a:bodyPr/>
                    <a:lstStyle/>
                    <a:p>
                      <a:r>
                        <a:rPr lang="en" sz="1600" dirty="0">
                          <a:latin typeface="+mn-lt"/>
                          <a:ea typeface="Inconsolata"/>
                          <a:cs typeface="Inconsolata"/>
                          <a:sym typeface="Inconsolata"/>
                        </a:rPr>
                        <a:t>MRPL18 </a:t>
                      </a:r>
                      <a:endParaRPr lang="en-US" sz="1600" i="0" dirty="0">
                        <a:latin typeface="+mn-lt"/>
                      </a:endParaRPr>
                    </a:p>
                  </a:txBody>
                  <a:tcPr/>
                </a:tc>
                <a:tc>
                  <a:txBody>
                    <a:bodyPr/>
                    <a:lstStyle/>
                    <a:p>
                      <a:r>
                        <a:rPr lang="en-US" sz="1600" dirty="0"/>
                        <a:t>0</a:t>
                      </a:r>
                    </a:p>
                  </a:txBody>
                  <a:tcPr/>
                </a:tc>
                <a:tc>
                  <a:txBody>
                    <a:bodyPr/>
                    <a:lstStyle/>
                    <a:p>
                      <a:r>
                        <a:rPr lang="en-US" sz="1600" dirty="0"/>
                        <a:t>0</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12"/>
                  </a:ext>
                </a:extLst>
              </a:tr>
              <a:tr h="337066">
                <a:tc>
                  <a:txBody>
                    <a:bodyPr/>
                    <a:lstStyle/>
                    <a:p>
                      <a:r>
                        <a:rPr lang="en" sz="1600" dirty="0">
                          <a:latin typeface="+mn-lt"/>
                          <a:ea typeface="Inconsolata"/>
                          <a:cs typeface="Inconsolata"/>
                          <a:sym typeface="Inconsolata"/>
                        </a:rPr>
                        <a:t>TCP1 </a:t>
                      </a:r>
                      <a:endParaRPr lang="en-US" sz="1600" i="0" dirty="0">
                        <a:latin typeface="+mn-lt"/>
                      </a:endParaRPr>
                    </a:p>
                  </a:txBody>
                  <a:tcPr/>
                </a:tc>
                <a:tc>
                  <a:txBody>
                    <a:bodyPr/>
                    <a:lstStyle/>
                    <a:p>
                      <a:r>
                        <a:rPr lang="en-US" sz="1600" dirty="0"/>
                        <a:t>3</a:t>
                      </a:r>
                    </a:p>
                  </a:txBody>
                  <a:tcPr/>
                </a:tc>
                <a:tc>
                  <a:txBody>
                    <a:bodyPr/>
                    <a:lstStyle/>
                    <a:p>
                      <a:r>
                        <a:rPr lang="en-US" sz="1600" dirty="0"/>
                        <a:t>0</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13"/>
                  </a:ext>
                </a:extLst>
              </a:tr>
              <a:tr h="337066">
                <a:tc>
                  <a:txBody>
                    <a:bodyPr/>
                    <a:lstStyle/>
                    <a:p>
                      <a:r>
                        <a:rPr lang="en" sz="1600" dirty="0">
                          <a:latin typeface="+mn-lt"/>
                          <a:ea typeface="Inconsolata"/>
                          <a:cs typeface="Inconsolata"/>
                          <a:sym typeface="Inconsolata"/>
                        </a:rPr>
                        <a:t>RNASEL </a:t>
                      </a:r>
                      <a:endParaRPr lang="en-US" sz="1600" i="0" dirty="0">
                        <a:latin typeface="+mn-lt"/>
                      </a:endParaRPr>
                    </a:p>
                  </a:txBody>
                  <a:tcPr/>
                </a:tc>
                <a:tc>
                  <a:txBody>
                    <a:bodyPr/>
                    <a:lstStyle/>
                    <a:p>
                      <a:r>
                        <a:rPr lang="en-US" sz="1600" dirty="0"/>
                        <a:t>0</a:t>
                      </a:r>
                    </a:p>
                  </a:txBody>
                  <a:tcPr/>
                </a:tc>
                <a:tc>
                  <a:txBody>
                    <a:bodyPr/>
                    <a:lstStyle/>
                    <a:p>
                      <a:r>
                        <a:rPr lang="en-US" sz="1600" dirty="0"/>
                        <a:t>1</a:t>
                      </a:r>
                    </a:p>
                  </a:txBody>
                  <a:tcPr/>
                </a:tc>
                <a:tc>
                  <a:txBody>
                    <a:bodyPr/>
                    <a:lstStyle/>
                    <a:p>
                      <a:r>
                        <a:rPr lang="en-US" sz="1600" dirty="0"/>
                        <a:t>2</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14"/>
                  </a:ext>
                </a:extLst>
              </a:tr>
              <a:tr h="337066">
                <a:tc>
                  <a:txBody>
                    <a:bodyPr/>
                    <a:lstStyle/>
                    <a:p>
                      <a:r>
                        <a:rPr lang="en" sz="1600" dirty="0">
                          <a:latin typeface="+mn-lt"/>
                          <a:ea typeface="Inconsolata"/>
                          <a:cs typeface="Inconsolata"/>
                          <a:sym typeface="Inconsolata"/>
                        </a:rPr>
                        <a:t>ACAT2 </a:t>
                      </a:r>
                      <a:endParaRPr lang="en-US" sz="1600" i="0" dirty="0">
                        <a:latin typeface="+mn-lt"/>
                      </a:endParaRPr>
                    </a:p>
                  </a:txBody>
                  <a:tcPr/>
                </a:tc>
                <a:tc>
                  <a:txBody>
                    <a:bodyPr/>
                    <a:lstStyle/>
                    <a:p>
                      <a:r>
                        <a:rPr lang="en-US" sz="1600" dirty="0"/>
                        <a:t>1</a:t>
                      </a:r>
                    </a:p>
                  </a:txBody>
                  <a:tcPr/>
                </a:tc>
                <a:tc>
                  <a:txBody>
                    <a:bodyPr/>
                    <a:lstStyle/>
                    <a:p>
                      <a:r>
                        <a:rPr lang="en-US" sz="1600" dirty="0"/>
                        <a:t>1</a:t>
                      </a:r>
                    </a:p>
                  </a:txBody>
                  <a:tcPr/>
                </a:tc>
                <a:tc>
                  <a:txBody>
                    <a:bodyPr/>
                    <a:lstStyle/>
                    <a:p>
                      <a:r>
                        <a:rPr lang="en-US" sz="1600" dirty="0"/>
                        <a:t>0</a:t>
                      </a:r>
                    </a:p>
                  </a:txBody>
                  <a:tcPr/>
                </a:tc>
                <a:tc>
                  <a:txBody>
                    <a:bodyPr/>
                    <a:lstStyle/>
                    <a:p>
                      <a:r>
                        <a:rPr lang="is-IS" sz="1600" dirty="0"/>
                        <a:t>…</a:t>
                      </a:r>
                      <a:endParaRPr lang="en-US" sz="1600" dirty="0"/>
                    </a:p>
                  </a:txBody>
                  <a:tcPr/>
                </a:tc>
                <a:tc>
                  <a:txBody>
                    <a:bodyPr/>
                    <a:lstStyle/>
                    <a:p>
                      <a:r>
                        <a:rPr lang="en-US" sz="1600" dirty="0"/>
                        <a:t>0</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976575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3CCA-F97B-0A45-978F-BF174F925F4A}"/>
              </a:ext>
            </a:extLst>
          </p:cNvPr>
          <p:cNvSpPr>
            <a:spLocks noGrp="1"/>
          </p:cNvSpPr>
          <p:nvPr>
            <p:ph type="title"/>
          </p:nvPr>
        </p:nvSpPr>
        <p:spPr>
          <a:xfrm>
            <a:off x="208808" y="-252413"/>
            <a:ext cx="10515600" cy="1325563"/>
          </a:xfrm>
        </p:spPr>
        <p:txBody>
          <a:bodyPr/>
          <a:lstStyle/>
          <a:p>
            <a:r>
              <a:rPr lang="en-US" dirty="0"/>
              <a:t>Example </a:t>
            </a:r>
            <a:r>
              <a:rPr lang="en-US" dirty="0" err="1"/>
              <a:t>Scanpy</a:t>
            </a:r>
            <a:r>
              <a:rPr lang="en-US" dirty="0"/>
              <a:t> inbuilt- quick check</a:t>
            </a:r>
          </a:p>
        </p:txBody>
      </p:sp>
      <p:sp>
        <p:nvSpPr>
          <p:cNvPr id="4" name="Slide Number Placeholder 3">
            <a:extLst>
              <a:ext uri="{FF2B5EF4-FFF2-40B4-BE49-F238E27FC236}">
                <a16:creationId xmlns:a16="http://schemas.microsoft.com/office/drawing/2014/main" id="{CE5A4C31-ADE7-3C4B-9201-614138CFB79D}"/>
              </a:ext>
            </a:extLst>
          </p:cNvPr>
          <p:cNvSpPr>
            <a:spLocks noGrp="1"/>
          </p:cNvSpPr>
          <p:nvPr>
            <p:ph type="sldNum" sz="quarter" idx="12"/>
          </p:nvPr>
        </p:nvSpPr>
        <p:spPr/>
        <p:txBody>
          <a:bodyPr/>
          <a:lstStyle/>
          <a:p>
            <a:fld id="{D59687A4-4E43-9F42-AA9A-FE636057E8A1}" type="slidenum">
              <a:rPr lang="en-US" smtClean="0"/>
              <a:t>49</a:t>
            </a:fld>
            <a:endParaRPr lang="en-US"/>
          </a:p>
        </p:txBody>
      </p:sp>
      <p:pic>
        <p:nvPicPr>
          <p:cNvPr id="6" name="Picture 5">
            <a:extLst>
              <a:ext uri="{FF2B5EF4-FFF2-40B4-BE49-F238E27FC236}">
                <a16:creationId xmlns:a16="http://schemas.microsoft.com/office/drawing/2014/main" id="{57DAFA55-04E8-A743-9165-481BAA4635A3}"/>
              </a:ext>
            </a:extLst>
          </p:cNvPr>
          <p:cNvPicPr>
            <a:picLocks noChangeAspect="1"/>
          </p:cNvPicPr>
          <p:nvPr/>
        </p:nvPicPr>
        <p:blipFill>
          <a:blip r:embed="rId2"/>
          <a:stretch>
            <a:fillRect/>
          </a:stretch>
        </p:blipFill>
        <p:spPr>
          <a:xfrm>
            <a:off x="208808" y="868516"/>
            <a:ext cx="8851900" cy="723900"/>
          </a:xfrm>
          <a:prstGeom prst="rect">
            <a:avLst/>
          </a:prstGeom>
        </p:spPr>
      </p:pic>
      <p:pic>
        <p:nvPicPr>
          <p:cNvPr id="7" name="Picture 6">
            <a:extLst>
              <a:ext uri="{FF2B5EF4-FFF2-40B4-BE49-F238E27FC236}">
                <a16:creationId xmlns:a16="http://schemas.microsoft.com/office/drawing/2014/main" id="{B91E1FF9-DB25-DC4F-AC7B-15F239AFA501}"/>
              </a:ext>
            </a:extLst>
          </p:cNvPr>
          <p:cNvPicPr>
            <a:picLocks noChangeAspect="1"/>
          </p:cNvPicPr>
          <p:nvPr/>
        </p:nvPicPr>
        <p:blipFill>
          <a:blip r:embed="rId3"/>
          <a:stretch>
            <a:fillRect/>
          </a:stretch>
        </p:blipFill>
        <p:spPr>
          <a:xfrm>
            <a:off x="305775" y="2908586"/>
            <a:ext cx="11154032" cy="3652398"/>
          </a:xfrm>
          <a:prstGeom prst="rect">
            <a:avLst/>
          </a:prstGeom>
        </p:spPr>
      </p:pic>
      <p:sp>
        <p:nvSpPr>
          <p:cNvPr id="9" name="TextBox 8">
            <a:extLst>
              <a:ext uri="{FF2B5EF4-FFF2-40B4-BE49-F238E27FC236}">
                <a16:creationId xmlns:a16="http://schemas.microsoft.com/office/drawing/2014/main" id="{FB903E4E-4EFA-AF43-88A2-2CEB3FEF025A}"/>
              </a:ext>
            </a:extLst>
          </p:cNvPr>
          <p:cNvSpPr txBox="1"/>
          <p:nvPr/>
        </p:nvSpPr>
        <p:spPr>
          <a:xfrm>
            <a:off x="305775" y="2151044"/>
            <a:ext cx="10923373" cy="646331"/>
          </a:xfrm>
          <a:prstGeom prst="rect">
            <a:avLst/>
          </a:prstGeom>
          <a:noFill/>
        </p:spPr>
        <p:txBody>
          <a:bodyPr wrap="square" rtlCol="0">
            <a:spAutoFit/>
          </a:bodyPr>
          <a:lstStyle/>
          <a:p>
            <a:r>
              <a:rPr lang="en-US" dirty="0"/>
              <a:t>The </a:t>
            </a:r>
            <a:r>
              <a:rPr lang="en-US" dirty="0" err="1"/>
              <a:t>rank_genes_groups</a:t>
            </a:r>
            <a:r>
              <a:rPr lang="en-US" dirty="0"/>
              <a:t> computation can also be done in z-scored data. This is the default </a:t>
            </a:r>
            <a:r>
              <a:rPr lang="en-US" dirty="0" err="1"/>
              <a:t>FindMarkers</a:t>
            </a:r>
            <a:r>
              <a:rPr lang="en-US" dirty="0"/>
              <a:t> function in Seurat.</a:t>
            </a:r>
          </a:p>
        </p:txBody>
      </p:sp>
    </p:spTree>
    <p:extLst>
      <p:ext uri="{BB962C8B-B14F-4D97-AF65-F5344CB8AC3E}">
        <p14:creationId xmlns:p14="http://schemas.microsoft.com/office/powerpoint/2010/main" val="35223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237" y="0"/>
            <a:ext cx="10977563" cy="1325563"/>
          </a:xfrm>
        </p:spPr>
        <p:txBody>
          <a:bodyPr/>
          <a:lstStyle/>
          <a:p>
            <a:r>
              <a:rPr lang="en-US" dirty="0"/>
              <a:t>Highly Variable Gene Selection</a:t>
            </a:r>
          </a:p>
        </p:txBody>
      </p:sp>
      <p:sp>
        <p:nvSpPr>
          <p:cNvPr id="5" name="Rectangle 4"/>
          <p:cNvSpPr/>
          <p:nvPr/>
        </p:nvSpPr>
        <p:spPr>
          <a:xfrm>
            <a:off x="134470" y="1131888"/>
            <a:ext cx="12008224" cy="5324535"/>
          </a:xfrm>
          <a:prstGeom prst="rect">
            <a:avLst/>
          </a:prstGeom>
        </p:spPr>
        <p:txBody>
          <a:bodyPr wrap="square">
            <a:spAutoFit/>
          </a:bodyPr>
          <a:lstStyle/>
          <a:p>
            <a:pPr marL="342900" indent="-342900" algn="just">
              <a:buFont typeface="Arial" charset="0"/>
              <a:buChar char="•"/>
            </a:pPr>
            <a:r>
              <a:rPr lang="en-US" sz="2000" dirty="0">
                <a:solidFill>
                  <a:srgbClr val="000000"/>
                </a:solidFill>
              </a:rPr>
              <a:t>Generally, all genes may not be important to understand the biology</a:t>
            </a:r>
          </a:p>
          <a:p>
            <a:pPr marL="342900" indent="-342900" algn="just">
              <a:buFont typeface="Arial" charset="0"/>
              <a:buChar char="•"/>
            </a:pPr>
            <a:endParaRPr lang="en-US" sz="2000" dirty="0">
              <a:solidFill>
                <a:srgbClr val="000000"/>
              </a:solidFill>
            </a:endParaRPr>
          </a:p>
          <a:p>
            <a:pPr marL="342900" indent="-342900" algn="just">
              <a:buFont typeface="Arial" charset="0"/>
              <a:buChar char="•"/>
            </a:pPr>
            <a:r>
              <a:rPr lang="en-US" sz="2000" dirty="0">
                <a:solidFill>
                  <a:srgbClr val="000000"/>
                </a:solidFill>
              </a:rPr>
              <a:t>A key idea in machine learning: feature selection</a:t>
            </a:r>
          </a:p>
          <a:p>
            <a:pPr marL="800100" lvl="1" indent="-342900" algn="just">
              <a:buFont typeface="Arial" charset="0"/>
              <a:buChar char="•"/>
            </a:pPr>
            <a:r>
              <a:rPr lang="en-US" sz="2000" dirty="0">
                <a:solidFill>
                  <a:srgbClr val="000000"/>
                </a:solidFill>
              </a:rPr>
              <a:t>Not all the features that we collect are useful to understand the phenomenon</a:t>
            </a:r>
          </a:p>
          <a:p>
            <a:pPr marL="800100" lvl="1" indent="-342900" algn="just">
              <a:buFont typeface="Arial" charset="0"/>
              <a:buChar char="•"/>
            </a:pPr>
            <a:r>
              <a:rPr lang="en-US" sz="2000" dirty="0">
                <a:solidFill>
                  <a:srgbClr val="000000"/>
                </a:solidFill>
              </a:rPr>
              <a:t>For example, in biology we expect to see lots of house keeping genes</a:t>
            </a:r>
          </a:p>
          <a:p>
            <a:pPr marL="342900" indent="-342900" algn="just">
              <a:buFont typeface="Arial" charset="0"/>
              <a:buChar char="•"/>
            </a:pPr>
            <a:endParaRPr lang="en-US" sz="2000" dirty="0">
              <a:solidFill>
                <a:srgbClr val="000000"/>
              </a:solidFill>
            </a:endParaRPr>
          </a:p>
          <a:p>
            <a:pPr marL="342900" indent="-342900" algn="just">
              <a:buFont typeface="Arial" charset="0"/>
              <a:buChar char="•"/>
            </a:pPr>
            <a:r>
              <a:rPr lang="en-US" sz="2000" dirty="0">
                <a:solidFill>
                  <a:srgbClr val="000000"/>
                </a:solidFill>
              </a:rPr>
              <a:t>Solution proposal: Focus on the genes that are highly varying, i.e. </a:t>
            </a:r>
            <a:r>
              <a:rPr lang="en-US" sz="2000" dirty="0"/>
              <a:t>how much gene expression varies between cells</a:t>
            </a:r>
            <a:endParaRPr lang="en-US" sz="2000" dirty="0">
              <a:solidFill>
                <a:srgbClr val="000000"/>
              </a:solidFill>
            </a:endParaRPr>
          </a:p>
          <a:p>
            <a:pPr marL="800100" lvl="1" indent="-342900" algn="just">
              <a:buFont typeface="Arial" charset="0"/>
              <a:buChar char="•"/>
            </a:pPr>
            <a:r>
              <a:rPr lang="en-US" sz="2000" dirty="0"/>
              <a:t>Assumption: Genes that have low variance may not indicate any biological signal in the data</a:t>
            </a:r>
          </a:p>
          <a:p>
            <a:pPr marL="800100" lvl="1" indent="-342900" algn="just">
              <a:buFont typeface="Arial" charset="0"/>
              <a:buChar char="•"/>
            </a:pPr>
            <a:r>
              <a:rPr lang="en-US" sz="2000" dirty="0"/>
              <a:t>Taking out those genes might therefore strengthen the signal in the data, while reducing nuisance signal</a:t>
            </a:r>
          </a:p>
          <a:p>
            <a:pPr marL="800100" lvl="1" indent="-342900" algn="just">
              <a:buFont typeface="Arial" charset="0"/>
              <a:buChar char="•"/>
            </a:pPr>
            <a:r>
              <a:rPr lang="en-US" sz="2000" dirty="0"/>
              <a:t>It moreover makes computations faster, since the number of genes is often reduced dramatically after performing HVG selection (minor benefit)</a:t>
            </a:r>
          </a:p>
          <a:p>
            <a:pPr lvl="1" algn="just"/>
            <a:endParaRPr lang="en-US" sz="2000" dirty="0"/>
          </a:p>
          <a:p>
            <a:pPr marL="342900" indent="-342900" algn="just">
              <a:buFont typeface="Arial" charset="0"/>
              <a:buChar char="•"/>
            </a:pPr>
            <a:r>
              <a:rPr lang="en-US" sz="2000" dirty="0"/>
              <a:t>How do we identify varying genes: those that diverge from the general trend in variance. </a:t>
            </a:r>
          </a:p>
          <a:p>
            <a:pPr algn="just"/>
            <a:endParaRPr lang="en-US" sz="2000" dirty="0"/>
          </a:p>
          <a:p>
            <a:pPr marL="342900" indent="-342900" algn="just">
              <a:buFont typeface="Arial" charset="0"/>
              <a:buChar char="•"/>
            </a:pPr>
            <a:r>
              <a:rPr lang="en-US" sz="2000" dirty="0"/>
              <a:t>Catch: Variance of a gene is generally proportional to its mean expression, therefore we </a:t>
            </a:r>
            <a:r>
              <a:rPr lang="en-US" sz="2000" dirty="0">
                <a:solidFill>
                  <a:srgbClr val="000000"/>
                </a:solidFill>
              </a:rPr>
              <a:t>consider coefficient of variation (variance normalized by the mean) against the mean of the gene </a:t>
            </a:r>
          </a:p>
        </p:txBody>
      </p:sp>
      <p:sp>
        <p:nvSpPr>
          <p:cNvPr id="3" name="Slide Number Placeholder 2">
            <a:extLst>
              <a:ext uri="{FF2B5EF4-FFF2-40B4-BE49-F238E27FC236}">
                <a16:creationId xmlns:a16="http://schemas.microsoft.com/office/drawing/2014/main" id="{DF6CC701-279E-AB4C-9189-5AE4AD70819E}"/>
              </a:ext>
            </a:extLst>
          </p:cNvPr>
          <p:cNvSpPr>
            <a:spLocks noGrp="1"/>
          </p:cNvSpPr>
          <p:nvPr>
            <p:ph type="sldNum" sz="quarter" idx="12"/>
          </p:nvPr>
        </p:nvSpPr>
        <p:spPr/>
        <p:txBody>
          <a:bodyPr/>
          <a:lstStyle/>
          <a:p>
            <a:fld id="{D59687A4-4E43-9F42-AA9A-FE636057E8A1}" type="slidenum">
              <a:rPr lang="en-US" smtClean="0"/>
              <a:t>5</a:t>
            </a:fld>
            <a:endParaRPr lang="en-US"/>
          </a:p>
        </p:txBody>
      </p:sp>
    </p:spTree>
    <p:extLst>
      <p:ext uri="{BB962C8B-B14F-4D97-AF65-F5344CB8AC3E}">
        <p14:creationId xmlns:p14="http://schemas.microsoft.com/office/powerpoint/2010/main" val="92527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589" y="-200359"/>
            <a:ext cx="11867148" cy="1325563"/>
          </a:xfrm>
        </p:spPr>
        <p:txBody>
          <a:bodyPr>
            <a:normAutofit/>
          </a:bodyPr>
          <a:lstStyle/>
          <a:p>
            <a:r>
              <a:rPr lang="en-US" sz="3600" dirty="0"/>
              <a:t>Analysis post Differential Expression</a:t>
            </a:r>
          </a:p>
        </p:txBody>
      </p:sp>
      <p:grpSp>
        <p:nvGrpSpPr>
          <p:cNvPr id="6" name="Group 5"/>
          <p:cNvGrpSpPr/>
          <p:nvPr/>
        </p:nvGrpSpPr>
        <p:grpSpPr>
          <a:xfrm>
            <a:off x="72188" y="941065"/>
            <a:ext cx="3384146" cy="2490536"/>
            <a:chOff x="-105569" y="1383633"/>
            <a:chExt cx="5938603" cy="4154777"/>
          </a:xfrm>
        </p:grpSpPr>
        <p:cxnSp>
          <p:nvCxnSpPr>
            <p:cNvPr id="7" name="Straight Arrow Connector 6"/>
            <p:cNvCxnSpPr/>
            <p:nvPr/>
          </p:nvCxnSpPr>
          <p:spPr>
            <a:xfrm flipV="1">
              <a:off x="454918" y="1383633"/>
              <a:ext cx="0" cy="37538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54918" y="5137484"/>
              <a:ext cx="53781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321192" y="262288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473592" y="277528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756334" y="3035969"/>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56497" y="277528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81876" y="2362200"/>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986939" y="2873542"/>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267050" y="2253916"/>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35229" y="2991852"/>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029050" y="2571001"/>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17708" y="315227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30429" y="308008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702192" y="2622884"/>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181450" y="2723401"/>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34050" y="3499438"/>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333850" y="2875801"/>
              <a:ext cx="108284" cy="10828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258902" y="3663870"/>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411302" y="3816270"/>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150618" y="3174586"/>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042334" y="3772154"/>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519586" y="3283746"/>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204760" y="3428379"/>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258902" y="4000755"/>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694043" y="3597696"/>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726128" y="3898739"/>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825766" y="3984712"/>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563702" y="3968670"/>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411302" y="3514351"/>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17482" y="3214818"/>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391250" y="2981827"/>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834412" y="3412590"/>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768237" y="3122448"/>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716480" y="3575512"/>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954102" y="3231863"/>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008244" y="2857134"/>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861861" y="3035969"/>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716102" y="4121070"/>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888554" y="3745959"/>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177312" y="3703721"/>
              <a:ext cx="108284" cy="108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900713" y="5169078"/>
              <a:ext cx="2033337" cy="369332"/>
            </a:xfrm>
            <a:prstGeom prst="rect">
              <a:avLst/>
            </a:prstGeom>
            <a:noFill/>
          </p:spPr>
          <p:txBody>
            <a:bodyPr wrap="square" rtlCol="0">
              <a:spAutoFit/>
            </a:bodyPr>
            <a:lstStyle/>
            <a:p>
              <a:pPr algn="ctr"/>
              <a:r>
                <a:rPr lang="en-US"/>
                <a:t>UMAP-1</a:t>
              </a:r>
            </a:p>
          </p:txBody>
        </p:sp>
        <p:sp>
          <p:nvSpPr>
            <p:cNvPr id="48" name="TextBox 47"/>
            <p:cNvSpPr txBox="1"/>
            <p:nvPr/>
          </p:nvSpPr>
          <p:spPr>
            <a:xfrm rot="16200000">
              <a:off x="-937572" y="3028018"/>
              <a:ext cx="2033337" cy="369332"/>
            </a:xfrm>
            <a:prstGeom prst="rect">
              <a:avLst/>
            </a:prstGeom>
            <a:noFill/>
          </p:spPr>
          <p:txBody>
            <a:bodyPr wrap="square" rtlCol="0">
              <a:spAutoFit/>
            </a:bodyPr>
            <a:lstStyle/>
            <a:p>
              <a:pPr algn="ctr"/>
              <a:r>
                <a:rPr lang="en-US" dirty="0"/>
                <a:t>UMAP-2</a:t>
              </a:r>
            </a:p>
          </p:txBody>
        </p:sp>
      </p:grpSp>
      <p:sp>
        <p:nvSpPr>
          <p:cNvPr id="49" name="Right Arrow 48"/>
          <p:cNvSpPr/>
          <p:nvPr/>
        </p:nvSpPr>
        <p:spPr>
          <a:xfrm>
            <a:off x="3512614" y="1938370"/>
            <a:ext cx="810038" cy="362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Table 49"/>
          <p:cNvGraphicFramePr>
            <a:graphicFrameLocks noGrp="1"/>
          </p:cNvGraphicFramePr>
          <p:nvPr/>
        </p:nvGraphicFramePr>
        <p:xfrm>
          <a:off x="4474355" y="818101"/>
          <a:ext cx="3031305" cy="3657600"/>
        </p:xfrm>
        <a:graphic>
          <a:graphicData uri="http://schemas.openxmlformats.org/drawingml/2006/table">
            <a:tbl>
              <a:tblPr firstRow="1" bandRow="1">
                <a:tableStyleId>{5C22544A-7EE6-4342-B048-85BDC9FD1C3A}</a:tableStyleId>
              </a:tblPr>
              <a:tblGrid>
                <a:gridCol w="1010435">
                  <a:extLst>
                    <a:ext uri="{9D8B030D-6E8A-4147-A177-3AD203B41FA5}">
                      <a16:colId xmlns:a16="http://schemas.microsoft.com/office/drawing/2014/main" val="20000"/>
                    </a:ext>
                  </a:extLst>
                </a:gridCol>
                <a:gridCol w="1010435">
                  <a:extLst>
                    <a:ext uri="{9D8B030D-6E8A-4147-A177-3AD203B41FA5}">
                      <a16:colId xmlns:a16="http://schemas.microsoft.com/office/drawing/2014/main" val="20001"/>
                    </a:ext>
                  </a:extLst>
                </a:gridCol>
                <a:gridCol w="1010435">
                  <a:extLst>
                    <a:ext uri="{9D8B030D-6E8A-4147-A177-3AD203B41FA5}">
                      <a16:colId xmlns:a16="http://schemas.microsoft.com/office/drawing/2014/main" val="20002"/>
                    </a:ext>
                  </a:extLst>
                </a:gridCol>
              </a:tblGrid>
              <a:tr h="625164">
                <a:tc>
                  <a:txBody>
                    <a:bodyPr/>
                    <a:lstStyle/>
                    <a:p>
                      <a:pPr algn="ctr"/>
                      <a:r>
                        <a:rPr lang="en-US" sz="1200" dirty="0"/>
                        <a:t>Genes</a:t>
                      </a:r>
                    </a:p>
                  </a:txBody>
                  <a:tcPr/>
                </a:tc>
                <a:tc>
                  <a:txBody>
                    <a:bodyPr/>
                    <a:lstStyle/>
                    <a:p>
                      <a:pPr algn="ctr"/>
                      <a:r>
                        <a:rPr lang="en-US" sz="1200" dirty="0"/>
                        <a:t>P-value</a:t>
                      </a:r>
                    </a:p>
                  </a:txBody>
                  <a:tcPr/>
                </a:tc>
                <a:tc>
                  <a:txBody>
                    <a:bodyPr/>
                    <a:lstStyle/>
                    <a:p>
                      <a:pPr algn="ctr"/>
                      <a:r>
                        <a:rPr lang="en-US" sz="1200" dirty="0"/>
                        <a:t>Coefficient/log-fold-change</a:t>
                      </a:r>
                    </a:p>
                  </a:txBody>
                  <a:tcPr/>
                </a:tc>
                <a:extLst>
                  <a:ext uri="{0D108BD9-81ED-4DB2-BD59-A6C34878D82A}">
                    <a16:rowId xmlns:a16="http://schemas.microsoft.com/office/drawing/2014/main" val="10000"/>
                  </a:ext>
                </a:extLst>
              </a:tr>
              <a:tr h="262111">
                <a:tc>
                  <a:txBody>
                    <a:bodyPr/>
                    <a:lstStyle/>
                    <a:p>
                      <a:pPr algn="ctr"/>
                      <a:r>
                        <a:rPr lang="en-US" sz="1200" dirty="0"/>
                        <a:t>Gene1</a:t>
                      </a:r>
                    </a:p>
                  </a:txBody>
                  <a:tcPr/>
                </a:tc>
                <a:tc>
                  <a:txBody>
                    <a:bodyPr/>
                    <a:lstStyle/>
                    <a:p>
                      <a:pPr algn="ctr"/>
                      <a:r>
                        <a:rPr lang="is-IS" sz="1200"/>
                        <a:t>…</a:t>
                      </a:r>
                      <a:endParaRPr lang="en-US" sz="1200"/>
                    </a:p>
                  </a:txBody>
                  <a:tcPr/>
                </a:tc>
                <a:tc>
                  <a:txBody>
                    <a:bodyPr/>
                    <a:lstStyle/>
                    <a:p>
                      <a:pPr algn="ctr"/>
                      <a:r>
                        <a:rPr lang="is-IS" sz="1200"/>
                        <a:t>…</a:t>
                      </a:r>
                      <a:endParaRPr lang="en-US" sz="1200"/>
                    </a:p>
                  </a:txBody>
                  <a:tcPr/>
                </a:tc>
                <a:extLst>
                  <a:ext uri="{0D108BD9-81ED-4DB2-BD59-A6C34878D82A}">
                    <a16:rowId xmlns:a16="http://schemas.microsoft.com/office/drawing/2014/main" val="10001"/>
                  </a:ext>
                </a:extLst>
              </a:tr>
              <a:tr h="2621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Gene2</a:t>
                      </a:r>
                    </a:p>
                  </a:txBody>
                  <a:tcPr/>
                </a:tc>
                <a:tc>
                  <a:txBody>
                    <a:bodyPr/>
                    <a:lstStyle/>
                    <a:p>
                      <a:pPr algn="ctr"/>
                      <a:r>
                        <a:rPr lang="is-IS" sz="1200"/>
                        <a:t>…</a:t>
                      </a:r>
                      <a:endParaRPr lang="en-US" sz="1200"/>
                    </a:p>
                  </a:txBody>
                  <a:tcPr/>
                </a:tc>
                <a:tc>
                  <a:txBody>
                    <a:bodyPr/>
                    <a:lstStyle/>
                    <a:p>
                      <a:pPr algn="ctr"/>
                      <a:r>
                        <a:rPr lang="is-IS" sz="1200"/>
                        <a:t>…</a:t>
                      </a:r>
                      <a:endParaRPr lang="en-US" sz="1200"/>
                    </a:p>
                  </a:txBody>
                  <a:tcPr/>
                </a:tc>
                <a:extLst>
                  <a:ext uri="{0D108BD9-81ED-4DB2-BD59-A6C34878D82A}">
                    <a16:rowId xmlns:a16="http://schemas.microsoft.com/office/drawing/2014/main" val="10002"/>
                  </a:ext>
                </a:extLst>
              </a:tr>
              <a:tr h="262111">
                <a:tc>
                  <a:txBody>
                    <a:bodyPr/>
                    <a:lstStyle/>
                    <a:p>
                      <a:pPr algn="ctr"/>
                      <a:r>
                        <a:rPr lang="en-US" sz="1200" dirty="0"/>
                        <a:t>Gene3</a:t>
                      </a:r>
                    </a:p>
                  </a:txBody>
                  <a:tcPr/>
                </a:tc>
                <a:tc>
                  <a:txBody>
                    <a:bodyPr/>
                    <a:lstStyle/>
                    <a:p>
                      <a:pPr algn="ctr"/>
                      <a:r>
                        <a:rPr lang="is-IS" sz="1200"/>
                        <a:t>…</a:t>
                      </a:r>
                      <a:endParaRPr lang="en-US" sz="1200"/>
                    </a:p>
                  </a:txBody>
                  <a:tcPr/>
                </a:tc>
                <a:tc>
                  <a:txBody>
                    <a:bodyPr/>
                    <a:lstStyle/>
                    <a:p>
                      <a:pPr algn="ctr"/>
                      <a:r>
                        <a:rPr lang="is-IS" sz="1200"/>
                        <a:t>…</a:t>
                      </a:r>
                      <a:endParaRPr lang="en-US" sz="1200"/>
                    </a:p>
                  </a:txBody>
                  <a:tcPr/>
                </a:tc>
                <a:extLst>
                  <a:ext uri="{0D108BD9-81ED-4DB2-BD59-A6C34878D82A}">
                    <a16:rowId xmlns:a16="http://schemas.microsoft.com/office/drawing/2014/main" val="10003"/>
                  </a:ext>
                </a:extLst>
              </a:tr>
              <a:tr h="262111">
                <a:tc>
                  <a:txBody>
                    <a:bodyPr/>
                    <a:lstStyle/>
                    <a:p>
                      <a:pPr algn="ctr"/>
                      <a:r>
                        <a:rPr lang="en-US" sz="1200" dirty="0"/>
                        <a:t>Gene4</a:t>
                      </a:r>
                    </a:p>
                  </a:txBody>
                  <a:tcPr/>
                </a:tc>
                <a:tc>
                  <a:txBody>
                    <a:bodyPr/>
                    <a:lstStyle/>
                    <a:p>
                      <a:pPr algn="ctr"/>
                      <a:r>
                        <a:rPr lang="is-IS" sz="1200"/>
                        <a:t>…</a:t>
                      </a:r>
                      <a:endParaRPr lang="en-US" sz="1200"/>
                    </a:p>
                  </a:txBody>
                  <a:tcPr/>
                </a:tc>
                <a:tc>
                  <a:txBody>
                    <a:bodyPr/>
                    <a:lstStyle/>
                    <a:p>
                      <a:pPr algn="ctr"/>
                      <a:r>
                        <a:rPr lang="is-IS" sz="1200"/>
                        <a:t>…</a:t>
                      </a:r>
                      <a:endParaRPr lang="en-US" sz="1200"/>
                    </a:p>
                  </a:txBody>
                  <a:tcPr/>
                </a:tc>
                <a:extLst>
                  <a:ext uri="{0D108BD9-81ED-4DB2-BD59-A6C34878D82A}">
                    <a16:rowId xmlns:a16="http://schemas.microsoft.com/office/drawing/2014/main" val="10004"/>
                  </a:ext>
                </a:extLst>
              </a:tr>
              <a:tr h="262111">
                <a:tc>
                  <a:txBody>
                    <a:bodyPr/>
                    <a:lstStyle/>
                    <a:p>
                      <a:pPr algn="ctr"/>
                      <a:r>
                        <a:rPr lang="en-US" sz="1200" dirty="0"/>
                        <a:t>Gene5</a:t>
                      </a:r>
                    </a:p>
                  </a:txBody>
                  <a:tcPr/>
                </a:tc>
                <a:tc>
                  <a:txBody>
                    <a:bodyPr/>
                    <a:lstStyle/>
                    <a:p>
                      <a:pPr algn="ctr"/>
                      <a:r>
                        <a:rPr lang="is-IS" sz="1200"/>
                        <a:t>…</a:t>
                      </a:r>
                      <a:endParaRPr lang="en-US" sz="1200"/>
                    </a:p>
                  </a:txBody>
                  <a:tcPr/>
                </a:tc>
                <a:tc>
                  <a:txBody>
                    <a:bodyPr/>
                    <a:lstStyle/>
                    <a:p>
                      <a:pPr algn="ctr"/>
                      <a:r>
                        <a:rPr lang="is-IS" sz="1200"/>
                        <a:t>…</a:t>
                      </a:r>
                      <a:endParaRPr lang="en-US" sz="1200"/>
                    </a:p>
                  </a:txBody>
                  <a:tcPr/>
                </a:tc>
                <a:extLst>
                  <a:ext uri="{0D108BD9-81ED-4DB2-BD59-A6C34878D82A}">
                    <a16:rowId xmlns:a16="http://schemas.microsoft.com/office/drawing/2014/main" val="10005"/>
                  </a:ext>
                </a:extLst>
              </a:tr>
              <a:tr h="262111">
                <a:tc>
                  <a:txBody>
                    <a:bodyPr/>
                    <a:lstStyle/>
                    <a:p>
                      <a:pPr algn="ctr"/>
                      <a:r>
                        <a:rPr lang="en-US" sz="1200" dirty="0"/>
                        <a:t>Gene6</a:t>
                      </a:r>
                    </a:p>
                  </a:txBody>
                  <a:tcPr/>
                </a:tc>
                <a:tc>
                  <a:txBody>
                    <a:bodyPr/>
                    <a:lstStyle/>
                    <a:p>
                      <a:pPr algn="ctr"/>
                      <a:r>
                        <a:rPr lang="is-IS" sz="1200" dirty="0"/>
                        <a:t>…</a:t>
                      </a:r>
                      <a:endParaRPr lang="en-US" sz="1200" dirty="0"/>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06"/>
                  </a:ext>
                </a:extLst>
              </a:tr>
              <a:tr h="262111">
                <a:tc>
                  <a:txBody>
                    <a:bodyPr/>
                    <a:lstStyle/>
                    <a:p>
                      <a:pPr algn="ctr"/>
                      <a:r>
                        <a:rPr lang="en-US" sz="1200" dirty="0"/>
                        <a:t>Gene7</a:t>
                      </a:r>
                    </a:p>
                  </a:txBody>
                  <a:tcPr/>
                </a:tc>
                <a:tc>
                  <a:txBody>
                    <a:bodyPr/>
                    <a:lstStyle/>
                    <a:p>
                      <a:pPr algn="ctr"/>
                      <a:r>
                        <a:rPr lang="is-IS" sz="1200" dirty="0"/>
                        <a:t>…</a:t>
                      </a:r>
                      <a:endParaRPr lang="en-US" sz="1200" dirty="0"/>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07"/>
                  </a:ext>
                </a:extLst>
              </a:tr>
              <a:tr h="262111">
                <a:tc>
                  <a:txBody>
                    <a:bodyPr/>
                    <a:lstStyle/>
                    <a:p>
                      <a:pPr algn="ctr"/>
                      <a:r>
                        <a:rPr lang="en-US" sz="1200" dirty="0"/>
                        <a:t>Gene8</a:t>
                      </a:r>
                    </a:p>
                  </a:txBody>
                  <a:tcPr/>
                </a:tc>
                <a:tc>
                  <a:txBody>
                    <a:bodyPr/>
                    <a:lstStyle/>
                    <a:p>
                      <a:pPr algn="ctr"/>
                      <a:r>
                        <a:rPr lang="is-IS" sz="1200" dirty="0"/>
                        <a:t>…</a:t>
                      </a:r>
                      <a:endParaRPr lang="en-US" sz="1200" dirty="0"/>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08"/>
                  </a:ext>
                </a:extLst>
              </a:tr>
              <a:tr h="262111">
                <a:tc>
                  <a:txBody>
                    <a:bodyPr/>
                    <a:lstStyle/>
                    <a:p>
                      <a:pPr algn="ctr"/>
                      <a:r>
                        <a:rPr lang="en-US" sz="1200" dirty="0"/>
                        <a:t>Gene9</a:t>
                      </a:r>
                    </a:p>
                  </a:txBody>
                  <a:tcPr/>
                </a:tc>
                <a:tc>
                  <a:txBody>
                    <a:bodyPr/>
                    <a:lstStyle/>
                    <a:p>
                      <a:pPr algn="ctr"/>
                      <a:r>
                        <a:rPr lang="is-IS" sz="1200" dirty="0"/>
                        <a:t>…</a:t>
                      </a:r>
                      <a:endParaRPr lang="en-US" sz="1200" dirty="0"/>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09"/>
                  </a:ext>
                </a:extLst>
              </a:tr>
              <a:tr h="262111">
                <a:tc>
                  <a:txBody>
                    <a:bodyPr/>
                    <a:lstStyle/>
                    <a:p>
                      <a:pPr algn="ctr"/>
                      <a:r>
                        <a:rPr lang="en-US" sz="1200" dirty="0"/>
                        <a:t>Gene10</a:t>
                      </a:r>
                    </a:p>
                  </a:txBody>
                  <a:tcPr/>
                </a:tc>
                <a:tc>
                  <a:txBody>
                    <a:bodyPr/>
                    <a:lstStyle/>
                    <a:p>
                      <a:pPr algn="ctr"/>
                      <a:r>
                        <a:rPr lang="is-IS" sz="1200" dirty="0"/>
                        <a:t>…</a:t>
                      </a:r>
                      <a:endParaRPr lang="en-US" sz="1200" dirty="0"/>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10"/>
                  </a:ext>
                </a:extLst>
              </a:tr>
              <a:tr h="262111">
                <a:tc>
                  <a:txBody>
                    <a:bodyPr/>
                    <a:lstStyle/>
                    <a:p>
                      <a:pPr algn="ctr"/>
                      <a:r>
                        <a:rPr lang="en-US" sz="1200" dirty="0"/>
                        <a:t>Gene11</a:t>
                      </a:r>
                    </a:p>
                  </a:txBody>
                  <a:tcPr/>
                </a:tc>
                <a:tc>
                  <a:txBody>
                    <a:bodyPr/>
                    <a:lstStyle/>
                    <a:p>
                      <a:pPr algn="ctr"/>
                      <a:r>
                        <a:rPr lang="is-IS" sz="1200" dirty="0"/>
                        <a:t>…</a:t>
                      </a:r>
                      <a:endParaRPr lang="en-US" sz="1200" dirty="0"/>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11"/>
                  </a:ext>
                </a:extLst>
              </a:tr>
            </a:tbl>
          </a:graphicData>
        </a:graphic>
      </p:graphicFrame>
      <p:graphicFrame>
        <p:nvGraphicFramePr>
          <p:cNvPr id="52" name="Table 51"/>
          <p:cNvGraphicFramePr>
            <a:graphicFrameLocks noGrp="1"/>
          </p:cNvGraphicFramePr>
          <p:nvPr/>
        </p:nvGraphicFramePr>
        <p:xfrm>
          <a:off x="8666349" y="842118"/>
          <a:ext cx="2020870" cy="3642684"/>
        </p:xfrm>
        <a:graphic>
          <a:graphicData uri="http://schemas.openxmlformats.org/drawingml/2006/table">
            <a:tbl>
              <a:tblPr firstRow="1" bandRow="1">
                <a:tableStyleId>{5C22544A-7EE6-4342-B048-85BDC9FD1C3A}</a:tableStyleId>
              </a:tblPr>
              <a:tblGrid>
                <a:gridCol w="1010435">
                  <a:extLst>
                    <a:ext uri="{9D8B030D-6E8A-4147-A177-3AD203B41FA5}">
                      <a16:colId xmlns:a16="http://schemas.microsoft.com/office/drawing/2014/main" val="20000"/>
                    </a:ext>
                  </a:extLst>
                </a:gridCol>
                <a:gridCol w="1010435">
                  <a:extLst>
                    <a:ext uri="{9D8B030D-6E8A-4147-A177-3AD203B41FA5}">
                      <a16:colId xmlns:a16="http://schemas.microsoft.com/office/drawing/2014/main" val="20001"/>
                    </a:ext>
                  </a:extLst>
                </a:gridCol>
              </a:tblGrid>
              <a:tr h="625164">
                <a:tc>
                  <a:txBody>
                    <a:bodyPr/>
                    <a:lstStyle/>
                    <a:p>
                      <a:pPr algn="ctr"/>
                      <a:r>
                        <a:rPr lang="en-US" sz="1200" dirty="0"/>
                        <a:t>Gene</a:t>
                      </a:r>
                      <a:r>
                        <a:rPr lang="en-US" sz="1200" baseline="0" dirty="0"/>
                        <a:t> Ranking</a:t>
                      </a:r>
                      <a:endParaRPr lang="en-US" sz="1200" dirty="0"/>
                    </a:p>
                  </a:txBody>
                  <a:tcPr/>
                </a:tc>
                <a:tc>
                  <a:txBody>
                    <a:bodyPr/>
                    <a:lstStyle/>
                    <a:p>
                      <a:pPr algn="ctr"/>
                      <a:r>
                        <a:rPr lang="en-US" sz="1200" dirty="0"/>
                        <a:t>Score</a:t>
                      </a:r>
                    </a:p>
                  </a:txBody>
                  <a:tcPr/>
                </a:tc>
                <a:extLst>
                  <a:ext uri="{0D108BD9-81ED-4DB2-BD59-A6C34878D82A}">
                    <a16:rowId xmlns:a16="http://schemas.microsoft.com/office/drawing/2014/main" val="10000"/>
                  </a:ext>
                </a:extLst>
              </a:tr>
              <a:tr h="262111">
                <a:tc>
                  <a:txBody>
                    <a:bodyPr/>
                    <a:lstStyle/>
                    <a:p>
                      <a:pPr algn="ctr"/>
                      <a:r>
                        <a:rPr lang="en-US" sz="1200" dirty="0"/>
                        <a:t>Gene1</a:t>
                      </a:r>
                    </a:p>
                  </a:txBody>
                  <a:tcPr/>
                </a:tc>
                <a:tc>
                  <a:txBody>
                    <a:bodyPr/>
                    <a:lstStyle/>
                    <a:p>
                      <a:pPr algn="ctr"/>
                      <a:r>
                        <a:rPr lang="is-IS" sz="1200"/>
                        <a:t>…</a:t>
                      </a:r>
                      <a:endParaRPr lang="en-US" sz="1200"/>
                    </a:p>
                  </a:txBody>
                  <a:tcPr/>
                </a:tc>
                <a:extLst>
                  <a:ext uri="{0D108BD9-81ED-4DB2-BD59-A6C34878D82A}">
                    <a16:rowId xmlns:a16="http://schemas.microsoft.com/office/drawing/2014/main" val="10001"/>
                  </a:ext>
                </a:extLst>
              </a:tr>
              <a:tr h="2621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Gene2</a:t>
                      </a:r>
                    </a:p>
                  </a:txBody>
                  <a:tcPr/>
                </a:tc>
                <a:tc>
                  <a:txBody>
                    <a:bodyPr/>
                    <a:lstStyle/>
                    <a:p>
                      <a:pPr algn="ctr"/>
                      <a:r>
                        <a:rPr lang="is-IS" sz="1200"/>
                        <a:t>…</a:t>
                      </a:r>
                      <a:endParaRPr lang="en-US" sz="1200"/>
                    </a:p>
                  </a:txBody>
                  <a:tcPr/>
                </a:tc>
                <a:extLst>
                  <a:ext uri="{0D108BD9-81ED-4DB2-BD59-A6C34878D82A}">
                    <a16:rowId xmlns:a16="http://schemas.microsoft.com/office/drawing/2014/main" val="10002"/>
                  </a:ext>
                </a:extLst>
              </a:tr>
              <a:tr h="262111">
                <a:tc>
                  <a:txBody>
                    <a:bodyPr/>
                    <a:lstStyle/>
                    <a:p>
                      <a:pPr algn="ctr"/>
                      <a:r>
                        <a:rPr lang="en-US" sz="1200" dirty="0"/>
                        <a:t>Gene3</a:t>
                      </a:r>
                    </a:p>
                  </a:txBody>
                  <a:tcPr/>
                </a:tc>
                <a:tc>
                  <a:txBody>
                    <a:bodyPr/>
                    <a:lstStyle/>
                    <a:p>
                      <a:pPr algn="ctr"/>
                      <a:r>
                        <a:rPr lang="is-IS" sz="1200"/>
                        <a:t>…</a:t>
                      </a:r>
                      <a:endParaRPr lang="en-US" sz="1200"/>
                    </a:p>
                  </a:txBody>
                  <a:tcPr/>
                </a:tc>
                <a:extLst>
                  <a:ext uri="{0D108BD9-81ED-4DB2-BD59-A6C34878D82A}">
                    <a16:rowId xmlns:a16="http://schemas.microsoft.com/office/drawing/2014/main" val="10003"/>
                  </a:ext>
                </a:extLst>
              </a:tr>
              <a:tr h="262111">
                <a:tc>
                  <a:txBody>
                    <a:bodyPr/>
                    <a:lstStyle/>
                    <a:p>
                      <a:pPr algn="ctr"/>
                      <a:r>
                        <a:rPr lang="en-US" sz="1200" dirty="0"/>
                        <a:t>Gene4</a:t>
                      </a:r>
                    </a:p>
                  </a:txBody>
                  <a:tcPr/>
                </a:tc>
                <a:tc>
                  <a:txBody>
                    <a:bodyPr/>
                    <a:lstStyle/>
                    <a:p>
                      <a:pPr algn="ctr"/>
                      <a:r>
                        <a:rPr lang="is-IS" sz="1200"/>
                        <a:t>…</a:t>
                      </a:r>
                      <a:endParaRPr lang="en-US" sz="1200"/>
                    </a:p>
                  </a:txBody>
                  <a:tcPr/>
                </a:tc>
                <a:extLst>
                  <a:ext uri="{0D108BD9-81ED-4DB2-BD59-A6C34878D82A}">
                    <a16:rowId xmlns:a16="http://schemas.microsoft.com/office/drawing/2014/main" val="10004"/>
                  </a:ext>
                </a:extLst>
              </a:tr>
              <a:tr h="262111">
                <a:tc>
                  <a:txBody>
                    <a:bodyPr/>
                    <a:lstStyle/>
                    <a:p>
                      <a:pPr algn="ctr"/>
                      <a:r>
                        <a:rPr lang="en-US" sz="1200" dirty="0"/>
                        <a:t>Gene5</a:t>
                      </a:r>
                    </a:p>
                  </a:txBody>
                  <a:tcPr/>
                </a:tc>
                <a:tc>
                  <a:txBody>
                    <a:bodyPr/>
                    <a:lstStyle/>
                    <a:p>
                      <a:pPr algn="ctr"/>
                      <a:r>
                        <a:rPr lang="is-IS" sz="1200"/>
                        <a:t>…</a:t>
                      </a:r>
                      <a:endParaRPr lang="en-US" sz="1200"/>
                    </a:p>
                  </a:txBody>
                  <a:tcPr/>
                </a:tc>
                <a:extLst>
                  <a:ext uri="{0D108BD9-81ED-4DB2-BD59-A6C34878D82A}">
                    <a16:rowId xmlns:a16="http://schemas.microsoft.com/office/drawing/2014/main" val="10005"/>
                  </a:ext>
                </a:extLst>
              </a:tr>
              <a:tr h="262111">
                <a:tc>
                  <a:txBody>
                    <a:bodyPr/>
                    <a:lstStyle/>
                    <a:p>
                      <a:pPr algn="ctr"/>
                      <a:r>
                        <a:rPr lang="en-US" sz="1200" dirty="0"/>
                        <a:t>Gene6</a:t>
                      </a:r>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06"/>
                  </a:ext>
                </a:extLst>
              </a:tr>
              <a:tr h="262111">
                <a:tc>
                  <a:txBody>
                    <a:bodyPr/>
                    <a:lstStyle/>
                    <a:p>
                      <a:pPr algn="ctr"/>
                      <a:r>
                        <a:rPr lang="en-US" sz="1200" dirty="0"/>
                        <a:t>Gene7</a:t>
                      </a:r>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07"/>
                  </a:ext>
                </a:extLst>
              </a:tr>
              <a:tr h="262111">
                <a:tc>
                  <a:txBody>
                    <a:bodyPr/>
                    <a:lstStyle/>
                    <a:p>
                      <a:pPr algn="ctr"/>
                      <a:r>
                        <a:rPr lang="en-US" sz="1200" dirty="0"/>
                        <a:t>Gene8</a:t>
                      </a:r>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08"/>
                  </a:ext>
                </a:extLst>
              </a:tr>
              <a:tr h="262111">
                <a:tc>
                  <a:txBody>
                    <a:bodyPr/>
                    <a:lstStyle/>
                    <a:p>
                      <a:pPr algn="ctr"/>
                      <a:r>
                        <a:rPr lang="en-US" sz="1200" dirty="0"/>
                        <a:t>Gene9</a:t>
                      </a:r>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09"/>
                  </a:ext>
                </a:extLst>
              </a:tr>
              <a:tr h="262111">
                <a:tc>
                  <a:txBody>
                    <a:bodyPr/>
                    <a:lstStyle/>
                    <a:p>
                      <a:pPr algn="ctr"/>
                      <a:r>
                        <a:rPr lang="en-US" sz="1200" dirty="0"/>
                        <a:t>Gene10</a:t>
                      </a:r>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10"/>
                  </a:ext>
                </a:extLst>
              </a:tr>
              <a:tr h="262111">
                <a:tc>
                  <a:txBody>
                    <a:bodyPr/>
                    <a:lstStyle/>
                    <a:p>
                      <a:pPr algn="ctr"/>
                      <a:r>
                        <a:rPr lang="en-US" sz="1200" dirty="0"/>
                        <a:t>Gene11</a:t>
                      </a:r>
                    </a:p>
                  </a:txBody>
                  <a:tcPr/>
                </a:tc>
                <a:tc>
                  <a:txBody>
                    <a:bodyPr/>
                    <a:lstStyle/>
                    <a:p>
                      <a:pPr algn="ctr"/>
                      <a:r>
                        <a:rPr lang="is-IS" sz="1200" dirty="0"/>
                        <a:t>…</a:t>
                      </a:r>
                      <a:endParaRPr lang="en-US" sz="1200" dirty="0"/>
                    </a:p>
                  </a:txBody>
                  <a:tcPr/>
                </a:tc>
                <a:extLst>
                  <a:ext uri="{0D108BD9-81ED-4DB2-BD59-A6C34878D82A}">
                    <a16:rowId xmlns:a16="http://schemas.microsoft.com/office/drawing/2014/main" val="10011"/>
                  </a:ext>
                </a:extLst>
              </a:tr>
            </a:tbl>
          </a:graphicData>
        </a:graphic>
      </p:graphicFrame>
      <p:sp>
        <p:nvSpPr>
          <p:cNvPr id="53" name="Right Arrow 52"/>
          <p:cNvSpPr/>
          <p:nvPr/>
        </p:nvSpPr>
        <p:spPr>
          <a:xfrm>
            <a:off x="7713782" y="1931540"/>
            <a:ext cx="810038" cy="362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5400000">
            <a:off x="9271765" y="4941087"/>
            <a:ext cx="810038" cy="362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9047747" y="5759718"/>
            <a:ext cx="1973179" cy="369332"/>
          </a:xfrm>
          <a:prstGeom prst="rect">
            <a:avLst/>
          </a:prstGeom>
          <a:noFill/>
        </p:spPr>
        <p:txBody>
          <a:bodyPr wrap="square" rtlCol="0">
            <a:spAutoFit/>
          </a:bodyPr>
          <a:lstStyle/>
          <a:p>
            <a:r>
              <a:rPr lang="en-US"/>
              <a:t>GSEA algorithm</a:t>
            </a:r>
          </a:p>
        </p:txBody>
      </p:sp>
      <p:sp>
        <p:nvSpPr>
          <p:cNvPr id="57" name="Right Arrow 56"/>
          <p:cNvSpPr/>
          <p:nvPr/>
        </p:nvSpPr>
        <p:spPr>
          <a:xfrm rot="10800000">
            <a:off x="8030221" y="5779520"/>
            <a:ext cx="810038" cy="362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3904305" y="5316232"/>
            <a:ext cx="3866053" cy="1384995"/>
          </a:xfrm>
          <a:prstGeom prst="rect">
            <a:avLst/>
          </a:prstGeom>
          <a:noFill/>
          <a:ln>
            <a:solidFill>
              <a:schemeClr val="accent1"/>
            </a:solidFill>
          </a:ln>
        </p:spPr>
        <p:txBody>
          <a:bodyPr wrap="square" rtlCol="0">
            <a:spAutoFit/>
          </a:bodyPr>
          <a:lstStyle/>
          <a:p>
            <a:r>
              <a:rPr lang="en-US" sz="1400" dirty="0"/>
              <a:t>Given a collection of biological pathways (or gene sets) GSEA compares which pathways do the top ranking genes belong to. Accordingly, it ranks the pathways that are positively expressed and the pathways that are negatively expressed in red cluster vs green cluster.</a:t>
            </a:r>
          </a:p>
        </p:txBody>
      </p:sp>
      <p:graphicFrame>
        <p:nvGraphicFramePr>
          <p:cNvPr id="60" name="Table 59"/>
          <p:cNvGraphicFramePr>
            <a:graphicFrameLocks noGrp="1"/>
          </p:cNvGraphicFramePr>
          <p:nvPr/>
        </p:nvGraphicFramePr>
        <p:xfrm>
          <a:off x="244426" y="3827518"/>
          <a:ext cx="2390299" cy="1391233"/>
        </p:xfrm>
        <a:graphic>
          <a:graphicData uri="http://schemas.openxmlformats.org/drawingml/2006/table">
            <a:tbl>
              <a:tblPr firstRow="1" bandRow="1">
                <a:tableStyleId>{5C22544A-7EE6-4342-B048-85BDC9FD1C3A}</a:tableStyleId>
              </a:tblPr>
              <a:tblGrid>
                <a:gridCol w="1503284">
                  <a:extLst>
                    <a:ext uri="{9D8B030D-6E8A-4147-A177-3AD203B41FA5}">
                      <a16:colId xmlns:a16="http://schemas.microsoft.com/office/drawing/2014/main" val="20000"/>
                    </a:ext>
                  </a:extLst>
                </a:gridCol>
                <a:gridCol w="887015">
                  <a:extLst>
                    <a:ext uri="{9D8B030D-6E8A-4147-A177-3AD203B41FA5}">
                      <a16:colId xmlns:a16="http://schemas.microsoft.com/office/drawing/2014/main" val="20001"/>
                    </a:ext>
                  </a:extLst>
                </a:gridCol>
              </a:tblGrid>
              <a:tr h="324433">
                <a:tc>
                  <a:txBody>
                    <a:bodyPr/>
                    <a:lstStyle/>
                    <a:p>
                      <a:pPr algn="ctr"/>
                      <a:r>
                        <a:rPr lang="en-US" sz="800" dirty="0"/>
                        <a:t>Gene</a:t>
                      </a:r>
                      <a:r>
                        <a:rPr lang="en-US" sz="800" baseline="0" dirty="0"/>
                        <a:t> Pathway (+</a:t>
                      </a:r>
                      <a:r>
                        <a:rPr lang="en-US" sz="800" baseline="0" dirty="0" err="1"/>
                        <a:t>ve</a:t>
                      </a:r>
                      <a:r>
                        <a:rPr lang="en-US" sz="800" baseline="0" dirty="0"/>
                        <a:t> in Red)</a:t>
                      </a:r>
                      <a:endParaRPr lang="en-US" sz="800" dirty="0"/>
                    </a:p>
                  </a:txBody>
                  <a:tcPr>
                    <a:solidFill>
                      <a:srgbClr val="C00000"/>
                    </a:solidFill>
                  </a:tcPr>
                </a:tc>
                <a:tc>
                  <a:txBody>
                    <a:bodyPr/>
                    <a:lstStyle/>
                    <a:p>
                      <a:pPr algn="ctr"/>
                      <a:r>
                        <a:rPr lang="en-US" sz="800" dirty="0"/>
                        <a:t>Score</a:t>
                      </a:r>
                    </a:p>
                  </a:txBody>
                  <a:tcPr>
                    <a:solidFill>
                      <a:srgbClr val="C00000"/>
                    </a:solidFill>
                  </a:tcPr>
                </a:tc>
                <a:extLst>
                  <a:ext uri="{0D108BD9-81ED-4DB2-BD59-A6C34878D82A}">
                    <a16:rowId xmlns:a16="http://schemas.microsoft.com/office/drawing/2014/main" val="10000"/>
                  </a:ext>
                </a:extLst>
              </a:tr>
              <a:tr h="194660">
                <a:tc>
                  <a:txBody>
                    <a:bodyPr/>
                    <a:lstStyle/>
                    <a:p>
                      <a:pPr algn="ctr"/>
                      <a:r>
                        <a:rPr lang="en-US" sz="800" dirty="0"/>
                        <a:t>Gene</a:t>
                      </a:r>
                      <a:r>
                        <a:rPr lang="en-US" sz="800" baseline="0" dirty="0"/>
                        <a:t> Pathway 1</a:t>
                      </a:r>
                      <a:endParaRPr lang="en-US" sz="800" dirty="0"/>
                    </a:p>
                  </a:txBody>
                  <a:tcPr/>
                </a:tc>
                <a:tc>
                  <a:txBody>
                    <a:bodyPr/>
                    <a:lstStyle/>
                    <a:p>
                      <a:pPr algn="ctr"/>
                      <a:r>
                        <a:rPr lang="is-IS" sz="800"/>
                        <a:t>…</a:t>
                      </a:r>
                      <a:endParaRPr lang="en-US" sz="800"/>
                    </a:p>
                  </a:txBody>
                  <a:tcPr/>
                </a:tc>
                <a:extLst>
                  <a:ext uri="{0D108BD9-81ED-4DB2-BD59-A6C34878D82A}">
                    <a16:rowId xmlns:a16="http://schemas.microsoft.com/office/drawing/2014/main" val="10001"/>
                  </a:ext>
                </a:extLst>
              </a:tr>
              <a:tr h="194660">
                <a:tc>
                  <a:txBody>
                    <a:bodyPr/>
                    <a:lstStyle/>
                    <a:p>
                      <a:pPr algn="ctr"/>
                      <a:r>
                        <a:rPr lang="en-US" sz="800" dirty="0"/>
                        <a:t>Gene</a:t>
                      </a:r>
                      <a:r>
                        <a:rPr lang="en-US" sz="800" baseline="0" dirty="0"/>
                        <a:t> Pathway 2</a:t>
                      </a:r>
                      <a:endParaRPr lang="en-US" sz="800" dirty="0"/>
                    </a:p>
                  </a:txBody>
                  <a:tcPr/>
                </a:tc>
                <a:tc>
                  <a:txBody>
                    <a:bodyPr/>
                    <a:lstStyle/>
                    <a:p>
                      <a:pPr algn="ctr"/>
                      <a:r>
                        <a:rPr lang="is-IS" sz="800"/>
                        <a:t>…</a:t>
                      </a:r>
                      <a:endParaRPr lang="en-US" sz="800"/>
                    </a:p>
                  </a:txBody>
                  <a:tcPr/>
                </a:tc>
                <a:extLst>
                  <a:ext uri="{0D108BD9-81ED-4DB2-BD59-A6C34878D82A}">
                    <a16:rowId xmlns:a16="http://schemas.microsoft.com/office/drawing/2014/main" val="10002"/>
                  </a:ext>
                </a:extLst>
              </a:tr>
              <a:tr h="194660">
                <a:tc>
                  <a:txBody>
                    <a:bodyPr/>
                    <a:lstStyle/>
                    <a:p>
                      <a:pPr algn="ctr"/>
                      <a:r>
                        <a:rPr lang="en-US" sz="800" dirty="0"/>
                        <a:t>Gene</a:t>
                      </a:r>
                      <a:r>
                        <a:rPr lang="en-US" sz="800" baseline="0" dirty="0"/>
                        <a:t> Pathway 3</a:t>
                      </a:r>
                      <a:endParaRPr lang="en-US" sz="800" dirty="0"/>
                    </a:p>
                  </a:txBody>
                  <a:tcPr/>
                </a:tc>
                <a:tc>
                  <a:txBody>
                    <a:bodyPr/>
                    <a:lstStyle/>
                    <a:p>
                      <a:pPr algn="ctr"/>
                      <a:r>
                        <a:rPr lang="is-IS" sz="800"/>
                        <a:t>…</a:t>
                      </a:r>
                      <a:endParaRPr lang="en-US" sz="800"/>
                    </a:p>
                  </a:txBody>
                  <a:tcPr/>
                </a:tc>
                <a:extLst>
                  <a:ext uri="{0D108BD9-81ED-4DB2-BD59-A6C34878D82A}">
                    <a16:rowId xmlns:a16="http://schemas.microsoft.com/office/drawing/2014/main" val="10003"/>
                  </a:ext>
                </a:extLst>
              </a:tr>
              <a:tr h="194660">
                <a:tc>
                  <a:txBody>
                    <a:bodyPr/>
                    <a:lstStyle/>
                    <a:p>
                      <a:pPr algn="ctr"/>
                      <a:r>
                        <a:rPr lang="en-US" sz="800" dirty="0"/>
                        <a:t>Gene</a:t>
                      </a:r>
                      <a:r>
                        <a:rPr lang="en-US" sz="800" baseline="0" dirty="0"/>
                        <a:t> Pathway 4</a:t>
                      </a:r>
                      <a:endParaRPr lang="en-US" sz="800" dirty="0"/>
                    </a:p>
                  </a:txBody>
                  <a:tcPr/>
                </a:tc>
                <a:tc>
                  <a:txBody>
                    <a:bodyPr/>
                    <a:lstStyle/>
                    <a:p>
                      <a:pPr algn="ctr"/>
                      <a:r>
                        <a:rPr lang="is-IS" sz="800"/>
                        <a:t>…</a:t>
                      </a:r>
                      <a:endParaRPr lang="en-US" sz="800"/>
                    </a:p>
                  </a:txBody>
                  <a:tcPr/>
                </a:tc>
                <a:extLst>
                  <a:ext uri="{0D108BD9-81ED-4DB2-BD59-A6C34878D82A}">
                    <a16:rowId xmlns:a16="http://schemas.microsoft.com/office/drawing/2014/main" val="10004"/>
                  </a:ext>
                </a:extLst>
              </a:tr>
              <a:tr h="194660">
                <a:tc>
                  <a:txBody>
                    <a:bodyPr/>
                    <a:lstStyle/>
                    <a:p>
                      <a:pPr algn="ctr"/>
                      <a:r>
                        <a:rPr lang="en-US" sz="800" dirty="0"/>
                        <a:t>Gene</a:t>
                      </a:r>
                      <a:r>
                        <a:rPr lang="en-US" sz="800" baseline="0" dirty="0"/>
                        <a:t> Pathway 5</a:t>
                      </a:r>
                      <a:endParaRPr lang="en-US" sz="800" dirty="0"/>
                    </a:p>
                  </a:txBody>
                  <a:tcPr/>
                </a:tc>
                <a:tc>
                  <a:txBody>
                    <a:bodyPr/>
                    <a:lstStyle/>
                    <a:p>
                      <a:pPr algn="ctr"/>
                      <a:r>
                        <a:rPr lang="is-IS" sz="800" dirty="0"/>
                        <a:t>…</a:t>
                      </a:r>
                      <a:endParaRPr lang="en-US" sz="800" dirty="0"/>
                    </a:p>
                  </a:txBody>
                  <a:tcPr/>
                </a:tc>
                <a:extLst>
                  <a:ext uri="{0D108BD9-81ED-4DB2-BD59-A6C34878D82A}">
                    <a16:rowId xmlns:a16="http://schemas.microsoft.com/office/drawing/2014/main" val="10005"/>
                  </a:ext>
                </a:extLst>
              </a:tr>
            </a:tbl>
          </a:graphicData>
        </a:graphic>
      </p:graphicFrame>
      <p:graphicFrame>
        <p:nvGraphicFramePr>
          <p:cNvPr id="62" name="Table 61"/>
          <p:cNvGraphicFramePr>
            <a:graphicFrameLocks noGrp="1"/>
          </p:cNvGraphicFramePr>
          <p:nvPr/>
        </p:nvGraphicFramePr>
        <p:xfrm>
          <a:off x="227567" y="5429940"/>
          <a:ext cx="2390299" cy="1391233"/>
        </p:xfrm>
        <a:graphic>
          <a:graphicData uri="http://schemas.openxmlformats.org/drawingml/2006/table">
            <a:tbl>
              <a:tblPr firstRow="1" bandRow="1">
                <a:tableStyleId>{5C22544A-7EE6-4342-B048-85BDC9FD1C3A}</a:tableStyleId>
              </a:tblPr>
              <a:tblGrid>
                <a:gridCol w="1503284">
                  <a:extLst>
                    <a:ext uri="{9D8B030D-6E8A-4147-A177-3AD203B41FA5}">
                      <a16:colId xmlns:a16="http://schemas.microsoft.com/office/drawing/2014/main" val="20000"/>
                    </a:ext>
                  </a:extLst>
                </a:gridCol>
                <a:gridCol w="887015">
                  <a:extLst>
                    <a:ext uri="{9D8B030D-6E8A-4147-A177-3AD203B41FA5}">
                      <a16:colId xmlns:a16="http://schemas.microsoft.com/office/drawing/2014/main" val="20001"/>
                    </a:ext>
                  </a:extLst>
                </a:gridCol>
              </a:tblGrid>
              <a:tr h="324433">
                <a:tc>
                  <a:txBody>
                    <a:bodyPr/>
                    <a:lstStyle/>
                    <a:p>
                      <a:pPr algn="ctr"/>
                      <a:r>
                        <a:rPr lang="en-US" sz="800" dirty="0"/>
                        <a:t>Gene</a:t>
                      </a:r>
                      <a:r>
                        <a:rPr lang="en-US" sz="800" baseline="0" dirty="0"/>
                        <a:t> Pathway (+</a:t>
                      </a:r>
                      <a:r>
                        <a:rPr lang="en-US" sz="800" baseline="0" dirty="0" err="1"/>
                        <a:t>ve</a:t>
                      </a:r>
                      <a:r>
                        <a:rPr lang="en-US" sz="800" baseline="0" dirty="0"/>
                        <a:t> in Green)</a:t>
                      </a:r>
                      <a:endParaRPr lang="en-US" sz="800" dirty="0"/>
                    </a:p>
                  </a:txBody>
                  <a:tcPr>
                    <a:solidFill>
                      <a:srgbClr val="00B050"/>
                    </a:solidFill>
                  </a:tcPr>
                </a:tc>
                <a:tc>
                  <a:txBody>
                    <a:bodyPr/>
                    <a:lstStyle/>
                    <a:p>
                      <a:pPr algn="ctr"/>
                      <a:r>
                        <a:rPr lang="en-US" sz="800" dirty="0"/>
                        <a:t>Score</a:t>
                      </a:r>
                    </a:p>
                  </a:txBody>
                  <a:tcPr>
                    <a:solidFill>
                      <a:srgbClr val="00B050"/>
                    </a:solidFill>
                  </a:tcPr>
                </a:tc>
                <a:extLst>
                  <a:ext uri="{0D108BD9-81ED-4DB2-BD59-A6C34878D82A}">
                    <a16:rowId xmlns:a16="http://schemas.microsoft.com/office/drawing/2014/main" val="10000"/>
                  </a:ext>
                </a:extLst>
              </a:tr>
              <a:tr h="194660">
                <a:tc>
                  <a:txBody>
                    <a:bodyPr/>
                    <a:lstStyle/>
                    <a:p>
                      <a:pPr algn="ctr"/>
                      <a:r>
                        <a:rPr lang="en-US" sz="800" dirty="0"/>
                        <a:t>Gene</a:t>
                      </a:r>
                      <a:r>
                        <a:rPr lang="en-US" sz="800" baseline="0" dirty="0"/>
                        <a:t> Pathway 1</a:t>
                      </a:r>
                      <a:endParaRPr lang="en-US" sz="800" dirty="0"/>
                    </a:p>
                  </a:txBody>
                  <a:tcPr/>
                </a:tc>
                <a:tc>
                  <a:txBody>
                    <a:bodyPr/>
                    <a:lstStyle/>
                    <a:p>
                      <a:pPr algn="ctr"/>
                      <a:r>
                        <a:rPr lang="is-IS" sz="800"/>
                        <a:t>…</a:t>
                      </a:r>
                      <a:endParaRPr lang="en-US" sz="800"/>
                    </a:p>
                  </a:txBody>
                  <a:tcPr/>
                </a:tc>
                <a:extLst>
                  <a:ext uri="{0D108BD9-81ED-4DB2-BD59-A6C34878D82A}">
                    <a16:rowId xmlns:a16="http://schemas.microsoft.com/office/drawing/2014/main" val="10001"/>
                  </a:ext>
                </a:extLst>
              </a:tr>
              <a:tr h="194660">
                <a:tc>
                  <a:txBody>
                    <a:bodyPr/>
                    <a:lstStyle/>
                    <a:p>
                      <a:pPr algn="ctr"/>
                      <a:r>
                        <a:rPr lang="en-US" sz="800" dirty="0"/>
                        <a:t>Gene</a:t>
                      </a:r>
                      <a:r>
                        <a:rPr lang="en-US" sz="800" baseline="0" dirty="0"/>
                        <a:t> Pathway 2</a:t>
                      </a:r>
                      <a:endParaRPr lang="en-US" sz="800" dirty="0"/>
                    </a:p>
                  </a:txBody>
                  <a:tcPr/>
                </a:tc>
                <a:tc>
                  <a:txBody>
                    <a:bodyPr/>
                    <a:lstStyle/>
                    <a:p>
                      <a:pPr algn="ctr"/>
                      <a:r>
                        <a:rPr lang="is-IS" sz="800"/>
                        <a:t>…</a:t>
                      </a:r>
                      <a:endParaRPr lang="en-US" sz="800"/>
                    </a:p>
                  </a:txBody>
                  <a:tcPr/>
                </a:tc>
                <a:extLst>
                  <a:ext uri="{0D108BD9-81ED-4DB2-BD59-A6C34878D82A}">
                    <a16:rowId xmlns:a16="http://schemas.microsoft.com/office/drawing/2014/main" val="10002"/>
                  </a:ext>
                </a:extLst>
              </a:tr>
              <a:tr h="194660">
                <a:tc>
                  <a:txBody>
                    <a:bodyPr/>
                    <a:lstStyle/>
                    <a:p>
                      <a:pPr algn="ctr"/>
                      <a:r>
                        <a:rPr lang="en-US" sz="800" dirty="0"/>
                        <a:t>Gene</a:t>
                      </a:r>
                      <a:r>
                        <a:rPr lang="en-US" sz="800" baseline="0" dirty="0"/>
                        <a:t> Pathway 3</a:t>
                      </a:r>
                      <a:endParaRPr lang="en-US" sz="800" dirty="0"/>
                    </a:p>
                  </a:txBody>
                  <a:tcPr/>
                </a:tc>
                <a:tc>
                  <a:txBody>
                    <a:bodyPr/>
                    <a:lstStyle/>
                    <a:p>
                      <a:pPr algn="ctr"/>
                      <a:r>
                        <a:rPr lang="is-IS" sz="800"/>
                        <a:t>…</a:t>
                      </a:r>
                      <a:endParaRPr lang="en-US" sz="800"/>
                    </a:p>
                  </a:txBody>
                  <a:tcPr/>
                </a:tc>
                <a:extLst>
                  <a:ext uri="{0D108BD9-81ED-4DB2-BD59-A6C34878D82A}">
                    <a16:rowId xmlns:a16="http://schemas.microsoft.com/office/drawing/2014/main" val="10003"/>
                  </a:ext>
                </a:extLst>
              </a:tr>
              <a:tr h="194660">
                <a:tc>
                  <a:txBody>
                    <a:bodyPr/>
                    <a:lstStyle/>
                    <a:p>
                      <a:pPr algn="ctr"/>
                      <a:r>
                        <a:rPr lang="en-US" sz="800" dirty="0"/>
                        <a:t>Gene</a:t>
                      </a:r>
                      <a:r>
                        <a:rPr lang="en-US" sz="800" baseline="0" dirty="0"/>
                        <a:t> Pathway 4</a:t>
                      </a:r>
                      <a:endParaRPr lang="en-US" sz="800" dirty="0"/>
                    </a:p>
                  </a:txBody>
                  <a:tcPr/>
                </a:tc>
                <a:tc>
                  <a:txBody>
                    <a:bodyPr/>
                    <a:lstStyle/>
                    <a:p>
                      <a:pPr algn="ctr"/>
                      <a:r>
                        <a:rPr lang="is-IS" sz="800"/>
                        <a:t>…</a:t>
                      </a:r>
                      <a:endParaRPr lang="en-US" sz="800"/>
                    </a:p>
                  </a:txBody>
                  <a:tcPr/>
                </a:tc>
                <a:extLst>
                  <a:ext uri="{0D108BD9-81ED-4DB2-BD59-A6C34878D82A}">
                    <a16:rowId xmlns:a16="http://schemas.microsoft.com/office/drawing/2014/main" val="10004"/>
                  </a:ext>
                </a:extLst>
              </a:tr>
              <a:tr h="194660">
                <a:tc>
                  <a:txBody>
                    <a:bodyPr/>
                    <a:lstStyle/>
                    <a:p>
                      <a:pPr algn="ctr"/>
                      <a:r>
                        <a:rPr lang="en-US" sz="800" dirty="0"/>
                        <a:t>Gene</a:t>
                      </a:r>
                      <a:r>
                        <a:rPr lang="en-US" sz="800" baseline="0" dirty="0"/>
                        <a:t> Pathway 5</a:t>
                      </a:r>
                      <a:endParaRPr lang="en-US" sz="800" dirty="0"/>
                    </a:p>
                  </a:txBody>
                  <a:tcPr/>
                </a:tc>
                <a:tc>
                  <a:txBody>
                    <a:bodyPr/>
                    <a:lstStyle/>
                    <a:p>
                      <a:pPr algn="ctr"/>
                      <a:r>
                        <a:rPr lang="is-IS" sz="800" dirty="0"/>
                        <a:t>…</a:t>
                      </a:r>
                      <a:endParaRPr lang="en-US" sz="800" dirty="0"/>
                    </a:p>
                  </a:txBody>
                  <a:tcPr/>
                </a:tc>
                <a:extLst>
                  <a:ext uri="{0D108BD9-81ED-4DB2-BD59-A6C34878D82A}">
                    <a16:rowId xmlns:a16="http://schemas.microsoft.com/office/drawing/2014/main" val="10005"/>
                  </a:ext>
                </a:extLst>
              </a:tr>
            </a:tbl>
          </a:graphicData>
        </a:graphic>
      </p:graphicFrame>
      <p:cxnSp>
        <p:nvCxnSpPr>
          <p:cNvPr id="4" name="Straight Arrow Connector 3"/>
          <p:cNvCxnSpPr/>
          <p:nvPr/>
        </p:nvCxnSpPr>
        <p:spPr>
          <a:xfrm flipH="1" flipV="1">
            <a:off x="2794704" y="4717241"/>
            <a:ext cx="1109601" cy="71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8" idx="1"/>
          </p:cNvCxnSpPr>
          <p:nvPr/>
        </p:nvCxnSpPr>
        <p:spPr>
          <a:xfrm flipH="1">
            <a:off x="2838127" y="6008730"/>
            <a:ext cx="1066178" cy="13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14A9C57-6E7B-AE47-89BF-BF83786924F8}"/>
                  </a:ext>
                </a:extLst>
              </p:cNvPr>
              <p:cNvSpPr txBox="1"/>
              <p:nvPr/>
            </p:nvSpPr>
            <p:spPr>
              <a:xfrm>
                <a:off x="8644071" y="445599"/>
                <a:ext cx="3372525" cy="215444"/>
              </a:xfrm>
              <a:prstGeom prst="rect">
                <a:avLst/>
              </a:prstGeom>
              <a:noFill/>
              <a:ln>
                <a:solidFill>
                  <a:schemeClr val="accent2"/>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𝑆𝑐𝑜𝑟𝑒</m:t>
                      </m:r>
                      <m:r>
                        <a:rPr lang="en-US" sz="1400" b="0" i="1" smtClean="0">
                          <a:latin typeface="Cambria Math" panose="02040503050406030204" pitchFamily="18" charset="0"/>
                        </a:rPr>
                        <m:t>=−1 ∗</m:t>
                      </m:r>
                      <m:r>
                        <a:rPr lang="en-US" sz="1400" b="0" i="1" smtClean="0">
                          <a:latin typeface="Cambria Math" panose="02040503050406030204" pitchFamily="18" charset="0"/>
                        </a:rPr>
                        <m:t>𝑙𝑜𝑔</m:t>
                      </m:r>
                      <m:r>
                        <a:rPr lang="en-US" sz="1400" b="0" i="1" smtClean="0">
                          <a:latin typeface="Cambria Math" panose="02040503050406030204" pitchFamily="18" charset="0"/>
                        </a:rPr>
                        <m:t>10</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𝑝𝑣𝑎𝑙𝑢𝑒</m:t>
                          </m:r>
                        </m:e>
                      </m:d>
                      <m:r>
                        <a:rPr lang="en-US" sz="1400" b="0" i="1" smtClean="0">
                          <a:latin typeface="Cambria Math" panose="02040503050406030204" pitchFamily="18" charset="0"/>
                        </a:rPr>
                        <m:t>∗</m:t>
                      </m:r>
                      <m:r>
                        <a:rPr lang="en-US" sz="1400" b="0" i="1" smtClean="0">
                          <a:latin typeface="Cambria Math" panose="02040503050406030204" pitchFamily="18" charset="0"/>
                        </a:rPr>
                        <m:t>𝑠𝑖𝑔𝑛</m:t>
                      </m:r>
                      <m:r>
                        <a:rPr lang="en-US" sz="1400" b="0" i="1" smtClean="0">
                          <a:latin typeface="Cambria Math" panose="02040503050406030204" pitchFamily="18" charset="0"/>
                        </a:rPr>
                        <m:t>(</m:t>
                      </m:r>
                      <m:r>
                        <a:rPr lang="en-US" sz="1400" b="0" i="1" smtClean="0">
                          <a:latin typeface="Cambria Math" panose="02040503050406030204" pitchFamily="18" charset="0"/>
                        </a:rPr>
                        <m:t>𝑐𝑜𝑒𝑓</m:t>
                      </m:r>
                      <m:r>
                        <a:rPr lang="en-US" sz="1400" b="0" i="1" smtClean="0">
                          <a:latin typeface="Cambria Math" panose="02040503050406030204" pitchFamily="18" charset="0"/>
                        </a:rPr>
                        <m:t>)</m:t>
                      </m:r>
                    </m:oMath>
                  </m:oMathPara>
                </a14:m>
                <a:endParaRPr lang="en-US" sz="1400" dirty="0"/>
              </a:p>
            </p:txBody>
          </p:sp>
        </mc:Choice>
        <mc:Fallback xmlns="">
          <p:sp>
            <p:nvSpPr>
              <p:cNvPr id="3" name="TextBox 2">
                <a:extLst>
                  <a:ext uri="{FF2B5EF4-FFF2-40B4-BE49-F238E27FC236}">
                    <a16:creationId xmlns:a16="http://schemas.microsoft.com/office/drawing/2014/main" id="{714A9C57-6E7B-AE47-89BF-BF83786924F8}"/>
                  </a:ext>
                </a:extLst>
              </p:cNvPr>
              <p:cNvSpPr txBox="1">
                <a:spLocks noRot="1" noChangeAspect="1" noMove="1" noResize="1" noEditPoints="1" noAdjustHandles="1" noChangeArrowheads="1" noChangeShapeType="1" noTextEdit="1"/>
              </p:cNvSpPr>
              <p:nvPr/>
            </p:nvSpPr>
            <p:spPr>
              <a:xfrm>
                <a:off x="8644071" y="445599"/>
                <a:ext cx="3372525" cy="215444"/>
              </a:xfrm>
              <a:prstGeom prst="rect">
                <a:avLst/>
              </a:prstGeom>
              <a:blipFill>
                <a:blip r:embed="rId2"/>
                <a:stretch>
                  <a:fillRect l="-749" t="-5263" r="-1124" b="-31579"/>
                </a:stretch>
              </a:blipFill>
              <a:ln>
                <a:solidFill>
                  <a:schemeClr val="accent2"/>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8ADBF17-245C-274E-B22F-03E522440B69}"/>
              </a:ext>
            </a:extLst>
          </p:cNvPr>
          <p:cNvCxnSpPr/>
          <p:nvPr/>
        </p:nvCxnSpPr>
        <p:spPr>
          <a:xfrm flipV="1">
            <a:off x="10464800" y="661043"/>
            <a:ext cx="0" cy="280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2044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4D61-18DA-B34B-93DC-BB5384E09CD8}"/>
              </a:ext>
            </a:extLst>
          </p:cNvPr>
          <p:cNvSpPr>
            <a:spLocks noGrp="1"/>
          </p:cNvSpPr>
          <p:nvPr>
            <p:ph type="title"/>
          </p:nvPr>
        </p:nvSpPr>
        <p:spPr>
          <a:xfrm>
            <a:off x="541317" y="-307749"/>
            <a:ext cx="10515600" cy="1325563"/>
          </a:xfrm>
        </p:spPr>
        <p:txBody>
          <a:bodyPr/>
          <a:lstStyle/>
          <a:p>
            <a:r>
              <a:rPr lang="en-US" dirty="0"/>
              <a:t>Saving results</a:t>
            </a:r>
          </a:p>
        </p:txBody>
      </p:sp>
      <p:sp>
        <p:nvSpPr>
          <p:cNvPr id="4" name="Slide Number Placeholder 3">
            <a:extLst>
              <a:ext uri="{FF2B5EF4-FFF2-40B4-BE49-F238E27FC236}">
                <a16:creationId xmlns:a16="http://schemas.microsoft.com/office/drawing/2014/main" id="{F0EFA285-FD20-3C45-94A1-B2D1900A5B1E}"/>
              </a:ext>
            </a:extLst>
          </p:cNvPr>
          <p:cNvSpPr>
            <a:spLocks noGrp="1"/>
          </p:cNvSpPr>
          <p:nvPr>
            <p:ph type="sldNum" sz="quarter" idx="12"/>
          </p:nvPr>
        </p:nvSpPr>
        <p:spPr/>
        <p:txBody>
          <a:bodyPr/>
          <a:lstStyle/>
          <a:p>
            <a:fld id="{D59687A4-4E43-9F42-AA9A-FE636057E8A1}" type="slidenum">
              <a:rPr lang="en-US" smtClean="0"/>
              <a:t>51</a:t>
            </a:fld>
            <a:endParaRPr lang="en-US"/>
          </a:p>
        </p:txBody>
      </p:sp>
      <p:pic>
        <p:nvPicPr>
          <p:cNvPr id="13" name="Picture 12">
            <a:extLst>
              <a:ext uri="{FF2B5EF4-FFF2-40B4-BE49-F238E27FC236}">
                <a16:creationId xmlns:a16="http://schemas.microsoft.com/office/drawing/2014/main" id="{6DB315FB-F323-F243-8ACA-C3EC762486D3}"/>
              </a:ext>
            </a:extLst>
          </p:cNvPr>
          <p:cNvPicPr>
            <a:picLocks noChangeAspect="1"/>
          </p:cNvPicPr>
          <p:nvPr/>
        </p:nvPicPr>
        <p:blipFill>
          <a:blip r:embed="rId2"/>
          <a:srcRect/>
          <a:stretch/>
        </p:blipFill>
        <p:spPr>
          <a:xfrm>
            <a:off x="825550" y="864252"/>
            <a:ext cx="10026735" cy="3258689"/>
          </a:xfrm>
          <a:prstGeom prst="rect">
            <a:avLst/>
          </a:prstGeom>
        </p:spPr>
      </p:pic>
      <p:sp>
        <p:nvSpPr>
          <p:cNvPr id="14" name="Left Brace 13">
            <a:extLst>
              <a:ext uri="{FF2B5EF4-FFF2-40B4-BE49-F238E27FC236}">
                <a16:creationId xmlns:a16="http://schemas.microsoft.com/office/drawing/2014/main" id="{0ACB0F35-2177-5A40-A12D-2EA32EE7D04F}"/>
              </a:ext>
            </a:extLst>
          </p:cNvPr>
          <p:cNvSpPr/>
          <p:nvPr/>
        </p:nvSpPr>
        <p:spPr>
          <a:xfrm rot="16200000">
            <a:off x="1362537" y="3661326"/>
            <a:ext cx="108700" cy="9478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88DDA289-5956-6641-99F7-5C0DD076A8CB}"/>
              </a:ext>
            </a:extLst>
          </p:cNvPr>
          <p:cNvSpPr/>
          <p:nvPr/>
        </p:nvSpPr>
        <p:spPr>
          <a:xfrm rot="16200000">
            <a:off x="6539133" y="607844"/>
            <a:ext cx="133285" cy="70301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A5BDD6D-0B6F-064C-9046-6E0EA52DA43A}"/>
              </a:ext>
            </a:extLst>
          </p:cNvPr>
          <p:cNvSpPr txBox="1"/>
          <p:nvPr/>
        </p:nvSpPr>
        <p:spPr>
          <a:xfrm>
            <a:off x="597664" y="4169006"/>
            <a:ext cx="1876299" cy="646331"/>
          </a:xfrm>
          <a:prstGeom prst="rect">
            <a:avLst/>
          </a:prstGeom>
          <a:noFill/>
        </p:spPr>
        <p:txBody>
          <a:bodyPr wrap="square" rtlCol="0">
            <a:spAutoFit/>
          </a:bodyPr>
          <a:lstStyle/>
          <a:p>
            <a:r>
              <a:rPr lang="en-US" dirty="0"/>
              <a:t>The </a:t>
            </a:r>
            <a:r>
              <a:rPr lang="en-US" dirty="0" err="1"/>
              <a:t>adata</a:t>
            </a:r>
            <a:r>
              <a:rPr lang="en-US" dirty="0"/>
              <a:t> you want to save</a:t>
            </a:r>
          </a:p>
        </p:txBody>
      </p:sp>
      <p:sp>
        <p:nvSpPr>
          <p:cNvPr id="17" name="TextBox 16">
            <a:extLst>
              <a:ext uri="{FF2B5EF4-FFF2-40B4-BE49-F238E27FC236}">
                <a16:creationId xmlns:a16="http://schemas.microsoft.com/office/drawing/2014/main" id="{A06A6415-0836-7E47-A393-32B6F76C3E86}"/>
              </a:ext>
            </a:extLst>
          </p:cNvPr>
          <p:cNvSpPr txBox="1"/>
          <p:nvPr/>
        </p:nvSpPr>
        <p:spPr>
          <a:xfrm>
            <a:off x="5283295" y="4270149"/>
            <a:ext cx="3729842" cy="646331"/>
          </a:xfrm>
          <a:prstGeom prst="rect">
            <a:avLst/>
          </a:prstGeom>
          <a:noFill/>
        </p:spPr>
        <p:txBody>
          <a:bodyPr wrap="square" rtlCol="0">
            <a:spAutoFit/>
          </a:bodyPr>
          <a:lstStyle/>
          <a:p>
            <a:r>
              <a:rPr lang="en-US" dirty="0"/>
              <a:t>Full path with filename, note the h5ad extension</a:t>
            </a:r>
          </a:p>
        </p:txBody>
      </p:sp>
    </p:spTree>
    <p:extLst>
      <p:ext uri="{BB962C8B-B14F-4D97-AF65-F5344CB8AC3E}">
        <p14:creationId xmlns:p14="http://schemas.microsoft.com/office/powerpoint/2010/main" val="4140235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237" y="0"/>
            <a:ext cx="10977563" cy="1325563"/>
          </a:xfrm>
        </p:spPr>
        <p:txBody>
          <a:bodyPr/>
          <a:lstStyle/>
          <a:p>
            <a:r>
              <a:rPr lang="en-US" dirty="0"/>
              <a:t>Highly Variable Gene Selection</a:t>
            </a:r>
          </a:p>
        </p:txBody>
      </p:sp>
      <p:sp>
        <p:nvSpPr>
          <p:cNvPr id="3" name="Slide Number Placeholder 2">
            <a:extLst>
              <a:ext uri="{FF2B5EF4-FFF2-40B4-BE49-F238E27FC236}">
                <a16:creationId xmlns:a16="http://schemas.microsoft.com/office/drawing/2014/main" id="{DF6CC701-279E-AB4C-9189-5AE4AD70819E}"/>
              </a:ext>
            </a:extLst>
          </p:cNvPr>
          <p:cNvSpPr>
            <a:spLocks noGrp="1"/>
          </p:cNvSpPr>
          <p:nvPr>
            <p:ph type="sldNum" sz="quarter" idx="12"/>
          </p:nvPr>
        </p:nvSpPr>
        <p:spPr/>
        <p:txBody>
          <a:bodyPr/>
          <a:lstStyle/>
          <a:p>
            <a:fld id="{D59687A4-4E43-9F42-AA9A-FE636057E8A1}" type="slidenum">
              <a:rPr lang="en-US" smtClean="0"/>
              <a:t>6</a:t>
            </a:fld>
            <a:endParaRPr lang="en-US"/>
          </a:p>
        </p:txBody>
      </p:sp>
      <p:pic>
        <p:nvPicPr>
          <p:cNvPr id="4" name="Picture 3">
            <a:extLst>
              <a:ext uri="{FF2B5EF4-FFF2-40B4-BE49-F238E27FC236}">
                <a16:creationId xmlns:a16="http://schemas.microsoft.com/office/drawing/2014/main" id="{DC626EBD-6479-504F-B87C-746D59490BCD}"/>
              </a:ext>
            </a:extLst>
          </p:cNvPr>
          <p:cNvPicPr>
            <a:picLocks noChangeAspect="1"/>
          </p:cNvPicPr>
          <p:nvPr/>
        </p:nvPicPr>
        <p:blipFill>
          <a:blip r:embed="rId2"/>
          <a:stretch>
            <a:fillRect/>
          </a:stretch>
        </p:blipFill>
        <p:spPr>
          <a:xfrm>
            <a:off x="270858" y="1137427"/>
            <a:ext cx="11278717" cy="2704188"/>
          </a:xfrm>
          <a:prstGeom prst="rect">
            <a:avLst/>
          </a:prstGeom>
        </p:spPr>
      </p:pic>
      <p:pic>
        <p:nvPicPr>
          <p:cNvPr id="6" name="Picture 5">
            <a:extLst>
              <a:ext uri="{FF2B5EF4-FFF2-40B4-BE49-F238E27FC236}">
                <a16:creationId xmlns:a16="http://schemas.microsoft.com/office/drawing/2014/main" id="{CEA2DB28-CD8C-454D-A630-667ACDBB8132}"/>
              </a:ext>
            </a:extLst>
          </p:cNvPr>
          <p:cNvPicPr>
            <a:picLocks noChangeAspect="1"/>
          </p:cNvPicPr>
          <p:nvPr/>
        </p:nvPicPr>
        <p:blipFill rotWithShape="1">
          <a:blip r:embed="rId3"/>
          <a:srcRect r="8152"/>
          <a:stretch/>
        </p:blipFill>
        <p:spPr>
          <a:xfrm>
            <a:off x="5753101" y="1073150"/>
            <a:ext cx="6438899" cy="4711700"/>
          </a:xfrm>
          <a:prstGeom prst="rect">
            <a:avLst/>
          </a:prstGeom>
          <a:ln>
            <a:solidFill>
              <a:schemeClr val="tx1"/>
            </a:solidFill>
          </a:ln>
        </p:spPr>
      </p:pic>
      <p:pic>
        <p:nvPicPr>
          <p:cNvPr id="7" name="Picture 6">
            <a:extLst>
              <a:ext uri="{FF2B5EF4-FFF2-40B4-BE49-F238E27FC236}">
                <a16:creationId xmlns:a16="http://schemas.microsoft.com/office/drawing/2014/main" id="{ED1DE7E6-18B8-2E4D-B126-38295C0C2F49}"/>
              </a:ext>
            </a:extLst>
          </p:cNvPr>
          <p:cNvPicPr>
            <a:picLocks noChangeAspect="1"/>
          </p:cNvPicPr>
          <p:nvPr/>
        </p:nvPicPr>
        <p:blipFill>
          <a:blip r:embed="rId4"/>
          <a:stretch>
            <a:fillRect/>
          </a:stretch>
        </p:blipFill>
        <p:spPr>
          <a:xfrm>
            <a:off x="376237" y="4107367"/>
            <a:ext cx="9671660" cy="2431545"/>
          </a:xfrm>
          <a:prstGeom prst="rect">
            <a:avLst/>
          </a:prstGeom>
        </p:spPr>
      </p:pic>
    </p:spTree>
    <p:extLst>
      <p:ext uri="{BB962C8B-B14F-4D97-AF65-F5344CB8AC3E}">
        <p14:creationId xmlns:p14="http://schemas.microsoft.com/office/powerpoint/2010/main" val="27704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2647-617B-B648-A511-700379663AEC}"/>
              </a:ext>
            </a:extLst>
          </p:cNvPr>
          <p:cNvSpPr>
            <a:spLocks noGrp="1"/>
          </p:cNvSpPr>
          <p:nvPr>
            <p:ph type="title"/>
          </p:nvPr>
        </p:nvSpPr>
        <p:spPr>
          <a:xfrm>
            <a:off x="381000" y="-252413"/>
            <a:ext cx="10515600" cy="1325563"/>
          </a:xfrm>
        </p:spPr>
        <p:txBody>
          <a:bodyPr/>
          <a:lstStyle/>
          <a:p>
            <a:r>
              <a:rPr lang="en-US" dirty="0"/>
              <a:t>Highly Variable Gene selection</a:t>
            </a:r>
          </a:p>
        </p:txBody>
      </p:sp>
      <p:sp>
        <p:nvSpPr>
          <p:cNvPr id="4" name="Slide Number Placeholder 3">
            <a:extLst>
              <a:ext uri="{FF2B5EF4-FFF2-40B4-BE49-F238E27FC236}">
                <a16:creationId xmlns:a16="http://schemas.microsoft.com/office/drawing/2014/main" id="{578325D9-4400-C94E-B23B-0D9999E6F8CA}"/>
              </a:ext>
            </a:extLst>
          </p:cNvPr>
          <p:cNvSpPr>
            <a:spLocks noGrp="1"/>
          </p:cNvSpPr>
          <p:nvPr>
            <p:ph type="sldNum" sz="quarter" idx="12"/>
          </p:nvPr>
        </p:nvSpPr>
        <p:spPr/>
        <p:txBody>
          <a:bodyPr/>
          <a:lstStyle/>
          <a:p>
            <a:fld id="{D59687A4-4E43-9F42-AA9A-FE636057E8A1}" type="slidenum">
              <a:rPr lang="en-US" smtClean="0"/>
              <a:t>7</a:t>
            </a:fld>
            <a:endParaRPr lang="en-US"/>
          </a:p>
        </p:txBody>
      </p:sp>
      <p:sp>
        <p:nvSpPr>
          <p:cNvPr id="5" name="TextBox 4">
            <a:extLst>
              <a:ext uri="{FF2B5EF4-FFF2-40B4-BE49-F238E27FC236}">
                <a16:creationId xmlns:a16="http://schemas.microsoft.com/office/drawing/2014/main" id="{7A19EF8E-A291-6F45-890C-D432C1E38BE1}"/>
              </a:ext>
            </a:extLst>
          </p:cNvPr>
          <p:cNvSpPr txBox="1"/>
          <p:nvPr/>
        </p:nvSpPr>
        <p:spPr>
          <a:xfrm>
            <a:off x="381000" y="1444069"/>
            <a:ext cx="11430000" cy="2308324"/>
          </a:xfrm>
          <a:prstGeom prst="rect">
            <a:avLst/>
          </a:prstGeom>
          <a:noFill/>
        </p:spPr>
        <p:txBody>
          <a:bodyPr wrap="square" rtlCol="0">
            <a:spAutoFit/>
          </a:bodyPr>
          <a:lstStyle/>
          <a:p>
            <a:r>
              <a:rPr lang="en-US" sz="2400" dirty="0"/>
              <a:t>Important Note:</a:t>
            </a:r>
          </a:p>
          <a:p>
            <a:endParaRPr lang="en-US" sz="2400" dirty="0"/>
          </a:p>
          <a:p>
            <a:pPr marL="285750" indent="-285750">
              <a:buFontTx/>
              <a:buChar char="-"/>
            </a:pPr>
            <a:r>
              <a:rPr lang="en-US" sz="2400" dirty="0"/>
              <a:t>Once you compute HVGs, please check to find if the genes you know are relevant to your study are included in that list or not.</a:t>
            </a:r>
          </a:p>
          <a:p>
            <a:pPr marL="285750" indent="-285750">
              <a:buFontTx/>
              <a:buChar char="-"/>
            </a:pPr>
            <a:endParaRPr lang="en-US" sz="2400" dirty="0"/>
          </a:p>
          <a:p>
            <a:pPr marL="285750" indent="-285750">
              <a:buFontTx/>
              <a:buChar char="-"/>
            </a:pPr>
            <a:r>
              <a:rPr lang="en-US" sz="2400" dirty="0"/>
              <a:t>If not, please feel free to manually append them to the list.</a:t>
            </a:r>
          </a:p>
        </p:txBody>
      </p:sp>
    </p:spTree>
    <p:extLst>
      <p:ext uri="{BB962C8B-B14F-4D97-AF65-F5344CB8AC3E}">
        <p14:creationId xmlns:p14="http://schemas.microsoft.com/office/powerpoint/2010/main" val="3254128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B7D9-1FD2-4A48-ACBC-3A647A2BAC26}"/>
              </a:ext>
            </a:extLst>
          </p:cNvPr>
          <p:cNvSpPr>
            <a:spLocks noGrp="1"/>
          </p:cNvSpPr>
          <p:nvPr>
            <p:ph type="title"/>
          </p:nvPr>
        </p:nvSpPr>
        <p:spPr>
          <a:xfrm>
            <a:off x="416170" y="2362737"/>
            <a:ext cx="10515600" cy="1325563"/>
          </a:xfrm>
        </p:spPr>
        <p:txBody>
          <a:bodyPr>
            <a:normAutofit fontScale="90000"/>
          </a:bodyPr>
          <a:lstStyle/>
          <a:p>
            <a:r>
              <a:rPr lang="en-US" dirty="0"/>
              <a:t>Post data pre-processing:</a:t>
            </a:r>
            <a:br>
              <a:rPr lang="en-US" dirty="0"/>
            </a:br>
            <a:br>
              <a:rPr lang="en-US" dirty="0"/>
            </a:br>
            <a:r>
              <a:rPr lang="en-US" dirty="0"/>
              <a:t>- Data normalization</a:t>
            </a:r>
            <a:br>
              <a:rPr lang="en-US" dirty="0"/>
            </a:br>
            <a:r>
              <a:rPr lang="en-US" dirty="0"/>
              <a:t>- Highly Variable Genes</a:t>
            </a:r>
            <a:br>
              <a:rPr lang="en-US" dirty="0"/>
            </a:br>
            <a:r>
              <a:rPr lang="en-US" dirty="0"/>
              <a:t>- </a:t>
            </a:r>
            <a:r>
              <a:rPr lang="en-US" dirty="0">
                <a:solidFill>
                  <a:srgbClr val="FF0000"/>
                </a:solidFill>
              </a:rPr>
              <a:t>PCA</a:t>
            </a:r>
            <a:br>
              <a:rPr lang="en-US" dirty="0">
                <a:solidFill>
                  <a:srgbClr val="FF0000"/>
                </a:solidFill>
              </a:rPr>
            </a:br>
            <a:r>
              <a:rPr lang="en-US" dirty="0"/>
              <a:t>- Nearest Neighbor Graph</a:t>
            </a:r>
            <a:br>
              <a:rPr lang="en-US" dirty="0"/>
            </a:br>
            <a:r>
              <a:rPr lang="en-US" dirty="0"/>
              <a:t>- Visualization, Clustering </a:t>
            </a:r>
          </a:p>
        </p:txBody>
      </p:sp>
      <p:sp>
        <p:nvSpPr>
          <p:cNvPr id="4" name="Slide Number Placeholder 3">
            <a:extLst>
              <a:ext uri="{FF2B5EF4-FFF2-40B4-BE49-F238E27FC236}">
                <a16:creationId xmlns:a16="http://schemas.microsoft.com/office/drawing/2014/main" id="{44D90140-9555-8545-B113-DB2DFC3C2880}"/>
              </a:ext>
            </a:extLst>
          </p:cNvPr>
          <p:cNvSpPr>
            <a:spLocks noGrp="1"/>
          </p:cNvSpPr>
          <p:nvPr>
            <p:ph type="sldNum" sz="quarter" idx="12"/>
          </p:nvPr>
        </p:nvSpPr>
        <p:spPr/>
        <p:txBody>
          <a:bodyPr/>
          <a:lstStyle/>
          <a:p>
            <a:fld id="{D59687A4-4E43-9F42-AA9A-FE636057E8A1}" type="slidenum">
              <a:rPr lang="en-US" smtClean="0"/>
              <a:t>8</a:t>
            </a:fld>
            <a:endParaRPr lang="en-US"/>
          </a:p>
        </p:txBody>
      </p:sp>
    </p:spTree>
    <p:extLst>
      <p:ext uri="{BB962C8B-B14F-4D97-AF65-F5344CB8AC3E}">
        <p14:creationId xmlns:p14="http://schemas.microsoft.com/office/powerpoint/2010/main" val="3481880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93675"/>
            <a:ext cx="10977563" cy="1325563"/>
          </a:xfrm>
        </p:spPr>
        <p:txBody>
          <a:bodyPr/>
          <a:lstStyle/>
          <a:p>
            <a:r>
              <a:rPr lang="en-US" dirty="0"/>
              <a:t>Dimensionality reduction, PCA</a:t>
            </a:r>
          </a:p>
        </p:txBody>
      </p:sp>
      <p:sp>
        <p:nvSpPr>
          <p:cNvPr id="5" name="Rectangle 4"/>
          <p:cNvSpPr/>
          <p:nvPr/>
        </p:nvSpPr>
        <p:spPr>
          <a:xfrm>
            <a:off x="561974" y="1131888"/>
            <a:ext cx="11630025" cy="2862322"/>
          </a:xfrm>
          <a:prstGeom prst="rect">
            <a:avLst/>
          </a:prstGeom>
        </p:spPr>
        <p:txBody>
          <a:bodyPr wrap="square">
            <a:spAutoFit/>
          </a:bodyPr>
          <a:lstStyle/>
          <a:p>
            <a:pPr marL="342900" indent="-342900" algn="just">
              <a:buFont typeface="Arial" charset="0"/>
              <a:buChar char="•"/>
            </a:pPr>
            <a:r>
              <a:rPr lang="en-US" sz="2000" dirty="0">
                <a:solidFill>
                  <a:srgbClr val="000000"/>
                </a:solidFill>
              </a:rPr>
              <a:t>PCA is a dimensionality reduction algorithm to obtain "directions of highest variances.”</a:t>
            </a:r>
          </a:p>
          <a:p>
            <a:pPr marL="342900" indent="-342900" algn="just">
              <a:buFont typeface="Arial" charset="0"/>
              <a:buChar char="•"/>
            </a:pPr>
            <a:endParaRPr lang="en-US" sz="2000" dirty="0">
              <a:solidFill>
                <a:srgbClr val="000000"/>
              </a:solidFill>
            </a:endParaRPr>
          </a:p>
          <a:p>
            <a:pPr marL="342900" indent="-342900" algn="just">
              <a:buFont typeface="Arial" charset="0"/>
              <a:buChar char="•"/>
            </a:pPr>
            <a:r>
              <a:rPr lang="en-US" sz="2000" dirty="0">
                <a:solidFill>
                  <a:srgbClr val="000000"/>
                </a:solidFill>
              </a:rPr>
              <a:t>What does dimensionality reduction mean? </a:t>
            </a:r>
          </a:p>
          <a:p>
            <a:pPr marL="800100" lvl="1" indent="-342900" algn="just">
              <a:buFont typeface="Arial" charset="0"/>
              <a:buChar char="•"/>
            </a:pPr>
            <a:r>
              <a:rPr lang="en-US" sz="2000" dirty="0">
                <a:solidFill>
                  <a:srgbClr val="000000"/>
                </a:solidFill>
              </a:rPr>
              <a:t>A typical </a:t>
            </a:r>
            <a:r>
              <a:rPr lang="en-US" sz="2000" dirty="0" err="1">
                <a:solidFill>
                  <a:srgbClr val="000000"/>
                </a:solidFill>
              </a:rPr>
              <a:t>scRNA</a:t>
            </a:r>
            <a:r>
              <a:rPr lang="en-US" sz="2000" dirty="0">
                <a:solidFill>
                  <a:srgbClr val="000000"/>
                </a:solidFill>
              </a:rPr>
              <a:t>-seq experiment measures the mRNA transcripts of all the genes (~20,000) </a:t>
            </a:r>
          </a:p>
          <a:p>
            <a:pPr marL="800100" lvl="1" indent="-342900" algn="just">
              <a:buFont typeface="Arial" charset="0"/>
              <a:buChar char="•"/>
            </a:pPr>
            <a:r>
              <a:rPr lang="en-US" sz="2000" dirty="0">
                <a:solidFill>
                  <a:srgbClr val="000000"/>
                </a:solidFill>
              </a:rPr>
              <a:t>These genes represent </a:t>
            </a:r>
            <a:r>
              <a:rPr lang="en-US" sz="2000" b="1" dirty="0">
                <a:solidFill>
                  <a:srgbClr val="000000"/>
                </a:solidFill>
              </a:rPr>
              <a:t>features</a:t>
            </a:r>
            <a:r>
              <a:rPr lang="en-US" sz="2000" dirty="0">
                <a:solidFill>
                  <a:srgbClr val="000000"/>
                </a:solidFill>
              </a:rPr>
              <a:t> or </a:t>
            </a:r>
            <a:r>
              <a:rPr lang="en-US" sz="2000" b="1" dirty="0">
                <a:solidFill>
                  <a:srgbClr val="000000"/>
                </a:solidFill>
              </a:rPr>
              <a:t>dimensions </a:t>
            </a:r>
            <a:r>
              <a:rPr lang="en-US" sz="2000" dirty="0">
                <a:solidFill>
                  <a:srgbClr val="000000"/>
                </a:solidFill>
              </a:rPr>
              <a:t>or</a:t>
            </a:r>
            <a:r>
              <a:rPr lang="en-US" sz="2000" b="1" dirty="0">
                <a:solidFill>
                  <a:srgbClr val="000000"/>
                </a:solidFill>
              </a:rPr>
              <a:t> parameters </a:t>
            </a:r>
            <a:r>
              <a:rPr lang="en-US" sz="2000" dirty="0">
                <a:solidFill>
                  <a:srgbClr val="000000"/>
                </a:solidFill>
              </a:rPr>
              <a:t>that we measure for each cell</a:t>
            </a:r>
          </a:p>
          <a:p>
            <a:pPr marL="800100" lvl="1" indent="-342900" algn="just">
              <a:buFont typeface="Arial" charset="0"/>
              <a:buChar char="•"/>
            </a:pPr>
            <a:r>
              <a:rPr lang="en-US" sz="2000" dirty="0">
                <a:solidFill>
                  <a:srgbClr val="000000"/>
                </a:solidFill>
              </a:rPr>
              <a:t>These features define the phenotype of each single cell</a:t>
            </a:r>
          </a:p>
          <a:p>
            <a:pPr marL="800100" lvl="1" indent="-342900" algn="just">
              <a:buFont typeface="Arial" charset="0"/>
              <a:buChar char="•"/>
            </a:pPr>
            <a:endParaRPr lang="en-US" sz="2000" dirty="0">
              <a:solidFill>
                <a:srgbClr val="000000"/>
              </a:solidFill>
            </a:endParaRPr>
          </a:p>
          <a:p>
            <a:br>
              <a:rPr lang="en-US" sz="2000" dirty="0"/>
            </a:br>
            <a:endParaRPr lang="en-US" sz="2000" dirty="0"/>
          </a:p>
        </p:txBody>
      </p:sp>
      <p:grpSp>
        <p:nvGrpSpPr>
          <p:cNvPr id="6" name="Group 5"/>
          <p:cNvGrpSpPr/>
          <p:nvPr/>
        </p:nvGrpSpPr>
        <p:grpSpPr>
          <a:xfrm>
            <a:off x="3119960" y="3197399"/>
            <a:ext cx="4443411" cy="3328987"/>
            <a:chOff x="2999761" y="3889772"/>
            <a:chExt cx="3957638" cy="2968228"/>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761" y="3889772"/>
              <a:ext cx="3957638" cy="2968228"/>
            </a:xfrm>
            <a:prstGeom prst="rect">
              <a:avLst/>
            </a:prstGeom>
          </p:spPr>
        </p:pic>
        <p:sp>
          <p:nvSpPr>
            <p:cNvPr id="9" name="TextBox 8"/>
            <p:cNvSpPr txBox="1"/>
            <p:nvPr/>
          </p:nvSpPr>
          <p:spPr>
            <a:xfrm rot="20689875">
              <a:off x="5368220" y="6221258"/>
              <a:ext cx="1239708" cy="274424"/>
            </a:xfrm>
            <a:prstGeom prst="rect">
              <a:avLst/>
            </a:prstGeom>
            <a:noFill/>
          </p:spPr>
          <p:txBody>
            <a:bodyPr wrap="square" rtlCol="0">
              <a:spAutoFit/>
            </a:bodyPr>
            <a:lstStyle/>
            <a:p>
              <a:r>
                <a:rPr lang="en-US" sz="1400" dirty="0"/>
                <a:t>Gene A</a:t>
              </a:r>
            </a:p>
          </p:txBody>
        </p:sp>
        <p:sp>
          <p:nvSpPr>
            <p:cNvPr id="10" name="TextBox 9"/>
            <p:cNvSpPr txBox="1"/>
            <p:nvPr/>
          </p:nvSpPr>
          <p:spPr>
            <a:xfrm rot="1472894">
              <a:off x="3537925" y="6215757"/>
              <a:ext cx="1239708" cy="274424"/>
            </a:xfrm>
            <a:prstGeom prst="rect">
              <a:avLst/>
            </a:prstGeom>
            <a:noFill/>
          </p:spPr>
          <p:txBody>
            <a:bodyPr wrap="square" rtlCol="0">
              <a:spAutoFit/>
            </a:bodyPr>
            <a:lstStyle/>
            <a:p>
              <a:r>
                <a:rPr lang="en-US" sz="1400" dirty="0"/>
                <a:t>Gene B</a:t>
              </a:r>
            </a:p>
          </p:txBody>
        </p:sp>
        <p:sp>
          <p:nvSpPr>
            <p:cNvPr id="11" name="TextBox 10"/>
            <p:cNvSpPr txBox="1"/>
            <p:nvPr/>
          </p:nvSpPr>
          <p:spPr>
            <a:xfrm rot="16200000">
              <a:off x="2751932" y="4986272"/>
              <a:ext cx="1239709" cy="274129"/>
            </a:xfrm>
            <a:prstGeom prst="rect">
              <a:avLst/>
            </a:prstGeom>
            <a:noFill/>
          </p:spPr>
          <p:txBody>
            <a:bodyPr wrap="square" rtlCol="0">
              <a:spAutoFit/>
            </a:bodyPr>
            <a:lstStyle/>
            <a:p>
              <a:r>
                <a:rPr lang="en-US" sz="1400" dirty="0"/>
                <a:t>Gene C</a:t>
              </a:r>
            </a:p>
          </p:txBody>
        </p:sp>
        <p:sp>
          <p:nvSpPr>
            <p:cNvPr id="12" name="TextBox 11"/>
            <p:cNvSpPr txBox="1"/>
            <p:nvPr/>
          </p:nvSpPr>
          <p:spPr>
            <a:xfrm rot="20187165">
              <a:off x="3621417" y="5148686"/>
              <a:ext cx="1955954" cy="307777"/>
            </a:xfrm>
            <a:prstGeom prst="rect">
              <a:avLst/>
            </a:prstGeom>
            <a:noFill/>
          </p:spPr>
          <p:txBody>
            <a:bodyPr wrap="square" rtlCol="0">
              <a:spAutoFit/>
            </a:bodyPr>
            <a:lstStyle/>
            <a:p>
              <a:r>
                <a:rPr lang="en-US" sz="1400" dirty="0"/>
                <a:t>Cell phenotype vector</a:t>
              </a:r>
            </a:p>
          </p:txBody>
        </p:sp>
        <p:cxnSp>
          <p:nvCxnSpPr>
            <p:cNvPr id="13" name="Straight Arrow Connector 12"/>
            <p:cNvCxnSpPr/>
            <p:nvPr/>
          </p:nvCxnSpPr>
          <p:spPr>
            <a:xfrm flipV="1">
              <a:off x="3525675" y="4998759"/>
              <a:ext cx="2099367" cy="926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9C68043E-490C-A14C-ACBE-5DD2BC6EC2E7}"/>
              </a:ext>
            </a:extLst>
          </p:cNvPr>
          <p:cNvSpPr>
            <a:spLocks noGrp="1"/>
          </p:cNvSpPr>
          <p:nvPr>
            <p:ph type="sldNum" sz="quarter" idx="12"/>
          </p:nvPr>
        </p:nvSpPr>
        <p:spPr/>
        <p:txBody>
          <a:bodyPr/>
          <a:lstStyle/>
          <a:p>
            <a:fld id="{D59687A4-4E43-9F42-AA9A-FE636057E8A1}" type="slidenum">
              <a:rPr lang="en-US" smtClean="0"/>
              <a:t>9</a:t>
            </a:fld>
            <a:endParaRPr lang="en-US"/>
          </a:p>
        </p:txBody>
      </p:sp>
    </p:spTree>
    <p:extLst>
      <p:ext uri="{BB962C8B-B14F-4D97-AF65-F5344CB8AC3E}">
        <p14:creationId xmlns:p14="http://schemas.microsoft.com/office/powerpoint/2010/main" val="141288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19958</TotalTime>
  <Words>2428</Words>
  <Application>Microsoft Macintosh PowerPoint</Application>
  <PresentationFormat>Widescreen</PresentationFormat>
  <Paragraphs>581</Paragraphs>
  <Slides>51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-apple-system</vt:lpstr>
      <vt:lpstr>Arial</vt:lpstr>
      <vt:lpstr>Calibri</vt:lpstr>
      <vt:lpstr>Calibri Light</vt:lpstr>
      <vt:lpstr>Cambria Math</vt:lpstr>
      <vt:lpstr>Helvetica</vt:lpstr>
      <vt:lpstr>Office Theme</vt:lpstr>
      <vt:lpstr>PowerPoint Presentation</vt:lpstr>
      <vt:lpstr>Computational single-cell genomics for stem cell biologists</vt:lpstr>
      <vt:lpstr>Overview of this workshop</vt:lpstr>
      <vt:lpstr>Post data pre-processing:  - Data normalization  - Highly Variable Genes - PCA - Nearest Neighbor Graph - Visualization, Clustering, annotation </vt:lpstr>
      <vt:lpstr>Highly Variable Gene Selection</vt:lpstr>
      <vt:lpstr>Highly Variable Gene Selection</vt:lpstr>
      <vt:lpstr>Highly Variable Gene selection</vt:lpstr>
      <vt:lpstr>Post data pre-processing:  - Data normalization - Highly Variable Genes - PCA - Nearest Neighbor Graph - Visualization, Clustering </vt:lpstr>
      <vt:lpstr>Dimensionality reduction, PCA</vt:lpstr>
      <vt:lpstr>Dimensionality reduction, PCA</vt:lpstr>
      <vt:lpstr>PowerPoint Presentation</vt:lpstr>
      <vt:lpstr>PowerPoint Presentation</vt:lpstr>
      <vt:lpstr>Dimensionality reduction, PCA</vt:lpstr>
      <vt:lpstr>Dimensionality reduction, PCA</vt:lpstr>
      <vt:lpstr>Dimensionality reduction, PCA</vt:lpstr>
      <vt:lpstr>Non-linear relationships</vt:lpstr>
      <vt:lpstr>Why do we expect non-linearity in data?</vt:lpstr>
      <vt:lpstr>Post data pre-processing:  - Data normalization - Highly Variable Genes - PCA - Nearest Neighbor Graph - Visualization, Clustering </vt:lpstr>
      <vt:lpstr>How do we handle non-linearity in data?</vt:lpstr>
      <vt:lpstr>How do we handle non-linearity in data?</vt:lpstr>
      <vt:lpstr>How do we handle non-linearity in data?</vt:lpstr>
      <vt:lpstr>Non-linearity in the data</vt:lpstr>
      <vt:lpstr>Graphs – applied to scRNA-seq data analysis</vt:lpstr>
      <vt:lpstr>Graphs – applied to scRNA-seq data analysis</vt:lpstr>
      <vt:lpstr>Graphs – applied to scRNA-seq data analysis</vt:lpstr>
      <vt:lpstr>Computing knn-graph in Scanpy</vt:lpstr>
      <vt:lpstr>Post data pre-processing:  - Data normalization - Highly Variable Genes - PCA - Nearest Neighbor Graph - Visualization, Clustering </vt:lpstr>
      <vt:lpstr>Data Visualization – UMAP</vt:lpstr>
      <vt:lpstr>Data Visualization – UMAP</vt:lpstr>
      <vt:lpstr>Visualizing data, metadata on UMAP</vt:lpstr>
      <vt:lpstr>Utilizing visualizations for data analyses (Library size, number of unique genes per cell)</vt:lpstr>
      <vt:lpstr>Gene expression on UMAP</vt:lpstr>
      <vt:lpstr>Gene expression on UMAP</vt:lpstr>
      <vt:lpstr>Gene signatures on UMAP</vt:lpstr>
      <vt:lpstr>Generating hypotheses using UMAP</vt:lpstr>
      <vt:lpstr>Utilizing visualizations for data analyses</vt:lpstr>
      <vt:lpstr>Utilizing visualizations for data analyses</vt:lpstr>
      <vt:lpstr>Utilizing visualizations for data analyses (Library size)</vt:lpstr>
      <vt:lpstr>Application of graphs: Clustering</vt:lpstr>
      <vt:lpstr>Cell clustering</vt:lpstr>
      <vt:lpstr>Leiden clustering</vt:lpstr>
      <vt:lpstr>Leiden clustering in Scanpy</vt:lpstr>
      <vt:lpstr>Applying clustering for data clean up</vt:lpstr>
      <vt:lpstr>Applying clustering for data clean up</vt:lpstr>
      <vt:lpstr>Re-do the pre-processing</vt:lpstr>
      <vt:lpstr>Overview</vt:lpstr>
      <vt:lpstr>DE genes</vt:lpstr>
      <vt:lpstr>scRNA-seq is a more complex data type</vt:lpstr>
      <vt:lpstr>Example Scanpy inbuilt- quick check</vt:lpstr>
      <vt:lpstr>Analysis post Differential Expression</vt:lpstr>
      <vt:lpstr>Saving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scRNA-seq Data Analysis Workshop (Day – 1)</dc:title>
  <dc:creator>Microsoft Office User</dc:creator>
  <cp:lastModifiedBy>Sara Jimènez</cp:lastModifiedBy>
  <cp:revision>697</cp:revision>
  <dcterms:created xsi:type="dcterms:W3CDTF">2019-08-16T01:20:22Z</dcterms:created>
  <dcterms:modified xsi:type="dcterms:W3CDTF">2024-11-08T06:17:58Z</dcterms:modified>
</cp:coreProperties>
</file>